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 id="2147483684" r:id="rId2"/>
  </p:sldMasterIdLst>
  <p:notesMasterIdLst>
    <p:notesMasterId r:id="rId27"/>
  </p:notesMasterIdLst>
  <p:sldIdLst>
    <p:sldId id="256" r:id="rId3"/>
    <p:sldId id="273" r:id="rId4"/>
    <p:sldId id="257" r:id="rId5"/>
    <p:sldId id="292" r:id="rId6"/>
    <p:sldId id="293" r:id="rId7"/>
    <p:sldId id="260" r:id="rId8"/>
    <p:sldId id="298" r:id="rId9"/>
    <p:sldId id="294" r:id="rId10"/>
    <p:sldId id="295" r:id="rId11"/>
    <p:sldId id="296" r:id="rId12"/>
    <p:sldId id="259" r:id="rId13"/>
    <p:sldId id="278" r:id="rId14"/>
    <p:sldId id="279" r:id="rId15"/>
    <p:sldId id="299" r:id="rId16"/>
    <p:sldId id="275" r:id="rId17"/>
    <p:sldId id="276" r:id="rId18"/>
    <p:sldId id="266" r:id="rId19"/>
    <p:sldId id="277" r:id="rId20"/>
    <p:sldId id="283" r:id="rId21"/>
    <p:sldId id="281" r:id="rId22"/>
    <p:sldId id="287" r:id="rId23"/>
    <p:sldId id="285" r:id="rId24"/>
    <p:sldId id="300" r:id="rId25"/>
    <p:sldId id="30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42" autoAdjust="0"/>
    <p:restoredTop sz="71549" autoAdjust="0"/>
  </p:normalViewPr>
  <p:slideViewPr>
    <p:cSldViewPr snapToGrid="0">
      <p:cViewPr varScale="1">
        <p:scale>
          <a:sx n="68" d="100"/>
          <a:sy n="68" d="100"/>
        </p:scale>
        <p:origin x="1122" y="60"/>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873A39-EC97-46EF-9541-1D78A440374B}" type="datetimeFigureOut">
              <a:rPr lang="en-US" smtClean="0"/>
              <a:t>12/16/2020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C92A5C-98A6-47BA-B6DE-1E817CE842E2}" type="slidenum">
              <a:rPr lang="en-US" smtClean="0"/>
              <a:t>‹#›</a:t>
            </a:fld>
            <a:endParaRPr lang="en-US"/>
          </a:p>
        </p:txBody>
      </p:sp>
    </p:spTree>
    <p:extLst>
      <p:ext uri="{BB962C8B-B14F-4D97-AF65-F5344CB8AC3E}">
        <p14:creationId xmlns:p14="http://schemas.microsoft.com/office/powerpoint/2010/main" val="3497678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city data like police department location and hotel ratings in those cities, we needed to get </a:t>
            </a:r>
            <a:r>
              <a:rPr lang="en-US" dirty="0" err="1"/>
              <a:t>Latititude</a:t>
            </a:r>
            <a:r>
              <a:rPr lang="en-US" dirty="0"/>
              <a:t> and Longitude for our subsequent searches.</a:t>
            </a:r>
          </a:p>
          <a:p>
            <a:endParaRPr lang="en-US" dirty="0"/>
          </a:p>
          <a:p>
            <a:r>
              <a:rPr lang="en-US" dirty="0"/>
              <a:t>We used the websites (https://latitudelongitude.org/us, lat-long.com for Charlottesville) to compile a list of coordinates.</a:t>
            </a:r>
          </a:p>
          <a:p>
            <a:r>
              <a:rPr lang="en-US" dirty="0"/>
              <a:t>Then we pulled a list of Police stations using Google Places API. within 8000 meters of the website's city </a:t>
            </a:r>
            <a:r>
              <a:rPr lang="en-US" dirty="0" err="1"/>
              <a:t>lat</a:t>
            </a:r>
            <a:r>
              <a:rPr lang="en-US" dirty="0"/>
              <a:t>-long coordinates.</a:t>
            </a:r>
          </a:p>
          <a:p>
            <a:r>
              <a:rPr lang="en-US" dirty="0"/>
              <a:t>Then put the police station </a:t>
            </a:r>
            <a:r>
              <a:rPr lang="en-US" dirty="0" err="1"/>
              <a:t>lat</a:t>
            </a:r>
            <a:r>
              <a:rPr lang="en-US" dirty="0"/>
              <a:t>-long into a csv for use later.</a:t>
            </a:r>
          </a:p>
          <a:p>
            <a:endParaRPr lang="en-US" dirty="0"/>
          </a:p>
          <a:p>
            <a:r>
              <a:rPr lang="en-US" dirty="0"/>
              <a:t>We had to use multiple websites for the list of </a:t>
            </a:r>
            <a:r>
              <a:rPr lang="en-US" dirty="0" err="1"/>
              <a:t>lat</a:t>
            </a:r>
            <a:r>
              <a:rPr lang="en-US" dirty="0"/>
              <a:t> and longs as the first wasn't complete and didn't include Charlottesville.</a:t>
            </a:r>
          </a:p>
          <a:p>
            <a:r>
              <a:rPr lang="en-US" dirty="0"/>
              <a:t>Interestingly our Kansas </a:t>
            </a:r>
            <a:r>
              <a:rPr lang="en-US" dirty="0" err="1"/>
              <a:t>CIty</a:t>
            </a:r>
            <a:r>
              <a:rPr lang="en-US" dirty="0"/>
              <a:t> </a:t>
            </a:r>
            <a:r>
              <a:rPr lang="en-US" dirty="0" err="1"/>
              <a:t>lat</a:t>
            </a:r>
            <a:r>
              <a:rPr lang="en-US" dirty="0"/>
              <a:t> and long pulled a Roeland Park Police Station, so we adjusted that </a:t>
            </a:r>
            <a:r>
              <a:rPr lang="en-US" dirty="0" err="1"/>
              <a:t>lat</a:t>
            </a:r>
            <a:r>
              <a:rPr lang="en-US" dirty="0"/>
              <a:t> and long in our later searches.</a:t>
            </a:r>
          </a:p>
        </p:txBody>
      </p:sp>
      <p:sp>
        <p:nvSpPr>
          <p:cNvPr id="4" name="Slide Number Placeholder 3"/>
          <p:cNvSpPr>
            <a:spLocks noGrp="1"/>
          </p:cNvSpPr>
          <p:nvPr>
            <p:ph type="sldNum" sz="quarter" idx="5"/>
          </p:nvPr>
        </p:nvSpPr>
        <p:spPr/>
        <p:txBody>
          <a:bodyPr/>
          <a:lstStyle/>
          <a:p>
            <a:fld id="{88C92A5C-98A6-47BA-B6DE-1E817CE842E2}" type="slidenum">
              <a:rPr lang="en-US" smtClean="0"/>
              <a:t>7</a:t>
            </a:fld>
            <a:endParaRPr lang="en-US"/>
          </a:p>
        </p:txBody>
      </p:sp>
    </p:spTree>
    <p:extLst>
      <p:ext uri="{BB962C8B-B14F-4D97-AF65-F5344CB8AC3E}">
        <p14:creationId xmlns:p14="http://schemas.microsoft.com/office/powerpoint/2010/main" val="2251672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effectLst/>
              </a:rPr>
              <a:t>The crime categories pulled form the FBI were:</a:t>
            </a:r>
            <a:br>
              <a:rPr lang="en-US" dirty="0">
                <a:effectLst/>
              </a:rPr>
            </a:br>
            <a:r>
              <a:rPr lang="en-US" dirty="0">
                <a:effectLst/>
              </a:rPr>
              <a:t>aggravated assault, arson, auto theft, burglary, homicide, larceny, property crime, robbery, sex crimes, and violent crime. </a:t>
            </a:r>
          </a:p>
          <a:p>
            <a:pPr algn="l"/>
            <a:br>
              <a:rPr lang="en-US" dirty="0">
                <a:effectLst/>
              </a:rPr>
            </a:br>
            <a:r>
              <a:rPr lang="en-US" dirty="0">
                <a:effectLst/>
              </a:rPr>
              <a:t>We did three totals for crimes and rates. The three categories are total crime, total person crime, and total property crime. Total crime includes all categories. Total person crime includes aggravated assault, homicide, robbery, sex crimes, and violent crime. Total property crime includes arson, auto theft, burglary, larceny, and property crime. The crime rate was calculated by taking the crime total divided by the population and multiplying by 100,000.We chose select cities across the U.S. that had both similar and dissimilar populations.</a:t>
            </a:r>
          </a:p>
          <a:p>
            <a:br>
              <a:rPr lang="en-US" dirty="0">
                <a:effectLst/>
                <a:latin typeface="Slack-Lato"/>
              </a:rPr>
            </a:br>
            <a:endParaRPr lang="en-US" dirty="0"/>
          </a:p>
        </p:txBody>
      </p:sp>
      <p:sp>
        <p:nvSpPr>
          <p:cNvPr id="4" name="Slide Number Placeholder 3"/>
          <p:cNvSpPr>
            <a:spLocks noGrp="1"/>
          </p:cNvSpPr>
          <p:nvPr>
            <p:ph type="sldNum" sz="quarter" idx="5"/>
          </p:nvPr>
        </p:nvSpPr>
        <p:spPr/>
        <p:txBody>
          <a:bodyPr/>
          <a:lstStyle/>
          <a:p>
            <a:fld id="{88C92A5C-98A6-47BA-B6DE-1E817CE842E2}" type="slidenum">
              <a:rPr lang="en-US" smtClean="0"/>
              <a:t>8</a:t>
            </a:fld>
            <a:endParaRPr lang="en-US"/>
          </a:p>
        </p:txBody>
      </p:sp>
    </p:spTree>
    <p:extLst>
      <p:ext uri="{BB962C8B-B14F-4D97-AF65-F5344CB8AC3E}">
        <p14:creationId xmlns:p14="http://schemas.microsoft.com/office/powerpoint/2010/main" val="3265005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research the population, we created a </a:t>
            </a:r>
            <a:r>
              <a:rPr lang="en-US" dirty="0" err="1"/>
              <a:t>jupyter</a:t>
            </a:r>
            <a:r>
              <a:rPr lang="en-US" dirty="0"/>
              <a:t> notebook and used our census API key.</a:t>
            </a:r>
          </a:p>
          <a:p>
            <a:endParaRPr lang="en-US" dirty="0"/>
          </a:p>
          <a:p>
            <a:r>
              <a:rPr lang="en-US" dirty="0"/>
              <a:t>We did have some trouble with our API key because the census did not have the 2019 data we wanted, which of course we had to spend hours trying to figure out what was happening. So we then turned to the next best thing, using another year. We used 2018 for our population data.</a:t>
            </a:r>
          </a:p>
          <a:p>
            <a:endParaRPr lang="en-US" dirty="0"/>
          </a:p>
          <a:p>
            <a:r>
              <a:rPr lang="en-US" dirty="0"/>
              <a:t>And to find the population for each city also took some tinkering. To start we were only finding state populations, then county, then the wrong cities. But once we outsmarted </a:t>
            </a:r>
            <a:r>
              <a:rPr lang="en-US" dirty="0" err="1"/>
              <a:t>jupyter</a:t>
            </a:r>
            <a:r>
              <a:rPr lang="en-US" dirty="0"/>
              <a:t> notebook we created a </a:t>
            </a:r>
            <a:r>
              <a:rPr lang="en-US" dirty="0" err="1"/>
              <a:t>dataframe</a:t>
            </a:r>
            <a:r>
              <a:rPr lang="en-US" dirty="0"/>
              <a:t> for each of our 12 cities.</a:t>
            </a:r>
          </a:p>
          <a:p>
            <a:r>
              <a:rPr lang="en-US" dirty="0"/>
              <a:t>C.asc5.state_place</a:t>
            </a:r>
          </a:p>
          <a:p>
            <a:endParaRPr lang="en-US" dirty="0"/>
          </a:p>
          <a:p>
            <a:r>
              <a:rPr lang="en-US" dirty="0"/>
              <a:t>And looked up corresponding numbers for each city</a:t>
            </a:r>
          </a:p>
          <a:p>
            <a:endParaRPr lang="en-US" dirty="0"/>
          </a:p>
          <a:p>
            <a:r>
              <a:rPr lang="en-US" dirty="0"/>
              <a:t>In the end we merged all of the </a:t>
            </a:r>
            <a:r>
              <a:rPr lang="en-US" dirty="0" err="1"/>
              <a:t>dataframes</a:t>
            </a:r>
            <a:r>
              <a:rPr lang="en-US" dirty="0"/>
              <a:t> together to create one chart with all of the information we needed and exported into a csv to be used in our other data analyzation.</a:t>
            </a:r>
          </a:p>
          <a:p>
            <a:endParaRPr lang="en-US" dirty="0"/>
          </a:p>
        </p:txBody>
      </p:sp>
      <p:sp>
        <p:nvSpPr>
          <p:cNvPr id="4" name="Slide Number Placeholder 3"/>
          <p:cNvSpPr>
            <a:spLocks noGrp="1"/>
          </p:cNvSpPr>
          <p:nvPr>
            <p:ph type="sldNum" sz="quarter" idx="5"/>
          </p:nvPr>
        </p:nvSpPr>
        <p:spPr/>
        <p:txBody>
          <a:bodyPr/>
          <a:lstStyle/>
          <a:p>
            <a:fld id="{88C92A5C-98A6-47BA-B6DE-1E817CE842E2}" type="slidenum">
              <a:rPr lang="en-US" smtClean="0"/>
              <a:t>9</a:t>
            </a:fld>
            <a:endParaRPr lang="en-US"/>
          </a:p>
        </p:txBody>
      </p:sp>
    </p:spTree>
    <p:extLst>
      <p:ext uri="{BB962C8B-B14F-4D97-AF65-F5344CB8AC3E}">
        <p14:creationId xmlns:p14="http://schemas.microsoft.com/office/powerpoint/2010/main" val="1040494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hotel and hotel rating data I sent an API request to Google Places and used the nearby search to locate hotels within 8,000 meters of our 12 cities latitude and longitude. We spent quite a bit of time researching an API source for hotels with hotel ratings and ultimately decided Google Places provided what we needed. Once we had the data, I created a </a:t>
            </a:r>
            <a:r>
              <a:rPr lang="en-US" dirty="0" err="1"/>
              <a:t>dataframe</a:t>
            </a:r>
            <a:r>
              <a:rPr lang="en-US" dirty="0"/>
              <a:t> to display the results, added a column for state and used the insert method to add the state abbreviation. I then calculated the average hotel rating for each hotel, created a new </a:t>
            </a:r>
            <a:r>
              <a:rPr lang="en-US" dirty="0" err="1"/>
              <a:t>dataframe</a:t>
            </a:r>
            <a:r>
              <a:rPr lang="en-US" dirty="0"/>
              <a:t> and output it to a csv file. </a:t>
            </a:r>
          </a:p>
          <a:p>
            <a:endParaRPr lang="en-US" dirty="0"/>
          </a:p>
          <a:p>
            <a:r>
              <a:rPr lang="en-US" dirty="0"/>
              <a:t>I brought in that csv file and the crime csv file, which includes data for total crimes, total crime rates, total property crime rates, and total person crimes for each city to a new </a:t>
            </a:r>
            <a:r>
              <a:rPr lang="en-US" dirty="0" err="1"/>
              <a:t>jupyter</a:t>
            </a:r>
            <a:r>
              <a:rPr lang="en-US" dirty="0"/>
              <a:t> notebook and merged them on state. I created a map with info box for each city and the corresponding average hotel rating and a map with info box for each city, the city’s population, and the city’s total crime. I also created visualizations including bar charts and linear regressions so we could check for a correlation between crimes and ratings, and population and ratings.</a:t>
            </a:r>
          </a:p>
        </p:txBody>
      </p:sp>
      <p:sp>
        <p:nvSpPr>
          <p:cNvPr id="4" name="Slide Number Placeholder 3"/>
          <p:cNvSpPr>
            <a:spLocks noGrp="1"/>
          </p:cNvSpPr>
          <p:nvPr>
            <p:ph type="sldNum" sz="quarter" idx="5"/>
          </p:nvPr>
        </p:nvSpPr>
        <p:spPr/>
        <p:txBody>
          <a:bodyPr/>
          <a:lstStyle/>
          <a:p>
            <a:fld id="{88C92A5C-98A6-47BA-B6DE-1E817CE842E2}" type="slidenum">
              <a:rPr lang="en-US" smtClean="0"/>
              <a:t>10</a:t>
            </a:fld>
            <a:endParaRPr lang="en-US"/>
          </a:p>
        </p:txBody>
      </p:sp>
    </p:spTree>
    <p:extLst>
      <p:ext uri="{BB962C8B-B14F-4D97-AF65-F5344CB8AC3E}">
        <p14:creationId xmlns:p14="http://schemas.microsoft.com/office/powerpoint/2010/main" val="1384044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97BFF81C-1FCB-4DBA-8044-F1A0FCFD45A6}" type="datetime1">
              <a:rPr lang="en-US" smtClean="0"/>
              <a:t>12/16/2020</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659164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FB9092B3-2D87-4CDF-B84B-C46E5F5D31F7}" type="datetime1">
              <a:rPr lang="en-US" smtClean="0"/>
              <a:t>12/16/2020</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34607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3D769E57-47B1-47B0-B526-3153E4B1E729}" type="datetime1">
              <a:rPr lang="en-US" smtClean="0"/>
              <a:t>12/16/2020</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57158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12/16/2020</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653073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12/16/2020</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2491272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12/16/2020</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719599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12/16/2020</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87835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12/16/2020</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09603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12/16/2020</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094675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12/16/2020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892064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12/16/2020</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06587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8997F1B7-1EE7-4EA5-A5A4-866F9A810C9F}"/>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5A87773D-8987-489A-A650-3D6F7D5C7C38}" type="datetime1">
              <a:rPr lang="en-US" smtClean="0"/>
              <a:t>12/16/2020</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969692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12/16/2020</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0036971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12/16/2020</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7087028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12/16/2020</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3636512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12/16/2020</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2281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97E150C1-1D78-4D80-810D-E9E86F6E88AB}" type="datetime1">
              <a:rPr lang="en-US" smtClean="0"/>
              <a:t>12/16/2020</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01329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29E9CBD8-1588-4B6B-B74D-87480DDE94C0}" type="datetime1">
              <a:rPr lang="en-US" smtClean="0"/>
              <a:t>12/16/2020</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7268389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AD794440-721C-4D75-BD4F-4CFB3D51CDCA}" type="datetime1">
              <a:rPr lang="en-US" smtClean="0"/>
              <a:t>12/16/2020</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10680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a:t>Click to edit Master title style</a:t>
            </a:r>
            <a:endParaRPr lang="en-US" dirty="0"/>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B2701A64-483B-4532-94FB-D8F90CB6DEE0}" type="datetime1">
              <a:rPr lang="en-US" smtClean="0"/>
              <a:t>12/16/2020</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8617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6F18FB39-20FB-4E2E-B861-45B709B9C3C5}" type="datetime1">
              <a:rPr lang="en-US" smtClean="0"/>
              <a:t>12/16/2020</a:t>
            </a:fld>
            <a:endParaRPr lang="en-US" dirty="0"/>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171451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AC48AC19-8BD6-476C-9770-8884373BCF00}" type="datetime1">
              <a:rPr lang="en-US" smtClean="0"/>
              <a:t>12/16/2020</a:t>
            </a:fld>
            <a:endParaRPr lang="en-US"/>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35622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F3F68C53-8AD1-4F09-9486-FB3406B99CFA}" type="datetime1">
              <a:rPr lang="en-US" smtClean="0"/>
              <a:t>12/16/2020</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27921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BA543EDD-D0D2-447F-B24F-3717AF4B109D}" type="datetime1">
              <a:rPr lang="en-US" smtClean="0"/>
              <a:pPr/>
              <a:t>12/16/2020</a:t>
            </a:fld>
            <a:endParaRPr lang="en-US"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dirty="0"/>
          </a:p>
        </p:txBody>
      </p:sp>
    </p:spTree>
    <p:extLst>
      <p:ext uri="{BB962C8B-B14F-4D97-AF65-F5344CB8AC3E}">
        <p14:creationId xmlns:p14="http://schemas.microsoft.com/office/powerpoint/2010/main" val="347017208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697" r:id="rId5"/>
    <p:sldLayoutId id="2147483698" r:id="rId6"/>
    <p:sldLayoutId id="2147483699" r:id="rId7"/>
    <p:sldLayoutId id="2147483700" r:id="rId8"/>
    <p:sldLayoutId id="2147483701" r:id="rId9"/>
    <p:sldLayoutId id="2147483702" r:id="rId10"/>
    <p:sldLayoutId id="214748370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12/16/2020</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198549414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72" r:id="rId4"/>
    <p:sldLayoutId id="2147483673" r:id="rId5"/>
    <p:sldLayoutId id="2147483674" r:id="rId6"/>
    <p:sldLayoutId id="2147483679" r:id="rId7"/>
    <p:sldLayoutId id="2147483675" r:id="rId8"/>
    <p:sldLayoutId id="2147483676" r:id="rId9"/>
    <p:sldLayoutId id="2147483677" r:id="rId10"/>
    <p:sldLayoutId id="2147483678" r:id="rId11"/>
    <p:sldLayoutId id="2147483680"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CommerceDataService/census-wrapper" TargetMode="External"/><Relationship Id="rId3" Type="http://schemas.openxmlformats.org/officeDocument/2006/relationships/hyperlink" Target="https://latitudelongitude.org/us/" TargetMode="External"/><Relationship Id="rId7" Type="http://schemas.openxmlformats.org/officeDocument/2006/relationships/hyperlink" Target="https://oag.ca.gov/sites/all/files/agweb/pdfs/cjsc/prof10/formulas.pdf" TargetMode="Externa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hyperlink" Target="https://www.icpsr.umich.edu/files/NACJD/ORIs/STATESoris.html" TargetMode="External"/><Relationship Id="rId5" Type="http://schemas.openxmlformats.org/officeDocument/2006/relationships/hyperlink" Target="https://crime-data-explorer.fr.cloud.gov/api" TargetMode="External"/><Relationship Id="rId10" Type="http://schemas.openxmlformats.org/officeDocument/2006/relationships/hyperlink" Target="https://developers.google.com/maps/documentation/javascript/places" TargetMode="External"/><Relationship Id="rId4" Type="http://schemas.openxmlformats.org/officeDocument/2006/relationships/hyperlink" Target="https://www.lat-long.com/Latitude-Longitude-1498463-Virginia-Charlottesville.html" TargetMode="External"/><Relationship Id="rId9" Type="http://schemas.openxmlformats.org/officeDocument/2006/relationships/hyperlink" Target="https://gist.github.com/afhaque/60558290d6efd892351c4b64e5c01e9b"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1">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13">
            <a:extLst>
              <a:ext uri="{FF2B5EF4-FFF2-40B4-BE49-F238E27FC236}">
                <a16:creationId xmlns:a16="http://schemas.microsoft.com/office/drawing/2014/main" id="{0F0C2E5D-B08F-4A99-9D15-59D33148F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167"/>
            <a:ext cx="1861854" cy="717514"/>
            <a:chOff x="0" y="238499"/>
            <a:chExt cx="1861854" cy="717514"/>
          </a:xfrm>
        </p:grpSpPr>
        <p:grpSp>
          <p:nvGrpSpPr>
            <p:cNvPr id="15" name="Group 14">
              <a:extLst>
                <a:ext uri="{FF2B5EF4-FFF2-40B4-BE49-F238E27FC236}">
                  <a16:creationId xmlns:a16="http://schemas.microsoft.com/office/drawing/2014/main" id="{07B8F35D-FB89-4C40-8A99-E46DDA02132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238499"/>
              <a:ext cx="1861854" cy="717514"/>
              <a:chOff x="0" y="604259"/>
              <a:chExt cx="1861854" cy="717514"/>
            </a:xfrm>
            <a:solidFill>
              <a:srgbClr val="FFFFFF"/>
            </a:solidFill>
          </p:grpSpPr>
          <p:sp>
            <p:nvSpPr>
              <p:cNvPr id="19" name="Freeform: Shape 18">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3" name="Freeform: Shape 19">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35" name="Group 15">
              <a:extLst>
                <a:ext uri="{FF2B5EF4-FFF2-40B4-BE49-F238E27FC236}">
                  <a16:creationId xmlns:a16="http://schemas.microsoft.com/office/drawing/2014/main" id="{55FC669C-CD13-4F4A-AFFF-4029D34F2DB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238499"/>
              <a:ext cx="1861854" cy="717514"/>
              <a:chOff x="0" y="604259"/>
              <a:chExt cx="1861854" cy="717514"/>
            </a:xfrm>
            <a:solidFill>
              <a:schemeClr val="tx1"/>
            </a:solidFill>
          </p:grpSpPr>
          <p:sp>
            <p:nvSpPr>
              <p:cNvPr id="17" name="Freeform: Shape 16">
                <a:extLst>
                  <a:ext uri="{FF2B5EF4-FFF2-40B4-BE49-F238E27FC236}">
                    <a16:creationId xmlns:a16="http://schemas.microsoft.com/office/drawing/2014/main" id="{6617B5AA-8A0D-41D3-B2EF-8BC53E3B7D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42" name="Freeform: Shape 17">
                <a:extLst>
                  <a:ext uri="{FF2B5EF4-FFF2-40B4-BE49-F238E27FC236}">
                    <a16:creationId xmlns:a16="http://schemas.microsoft.com/office/drawing/2014/main" id="{572EB308-9A4E-4332-A908-22F2978D7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grpSp>
        <p:nvGrpSpPr>
          <p:cNvPr id="49" name="Group 21">
            <a:extLst>
              <a:ext uri="{FF2B5EF4-FFF2-40B4-BE49-F238E27FC236}">
                <a16:creationId xmlns:a16="http://schemas.microsoft.com/office/drawing/2014/main" id="{BB7A900B-006E-46F4-831E-5AABAEE45E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4492" y="1103896"/>
            <a:ext cx="4965868" cy="4598497"/>
            <a:chOff x="1674895" y="1345036"/>
            <a:chExt cx="5428610" cy="4210939"/>
          </a:xfrm>
        </p:grpSpPr>
        <p:sp>
          <p:nvSpPr>
            <p:cNvPr id="23" name="Rectangle 22">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23">
              <a:extLst>
                <a:ext uri="{FF2B5EF4-FFF2-40B4-BE49-F238E27FC236}">
                  <a16:creationId xmlns:a16="http://schemas.microsoft.com/office/drawing/2014/main" id="{DAD33695-C117-4AEE-9AF5-65F13C6CC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51" name="Rectangle 25">
            <a:extLst>
              <a:ext uri="{FF2B5EF4-FFF2-40B4-BE49-F238E27FC236}">
                <a16:creationId xmlns:a16="http://schemas.microsoft.com/office/drawing/2014/main" id="{90A7F83A-9728-4030-8E45-9ECF1ABCC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039" y="1073782"/>
            <a:ext cx="4860256" cy="4529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D2A187C-F7B0-447D-9D19-228442206927}"/>
              </a:ext>
            </a:extLst>
          </p:cNvPr>
          <p:cNvSpPr txBox="1"/>
          <p:nvPr/>
        </p:nvSpPr>
        <p:spPr>
          <a:xfrm>
            <a:off x="564492" y="1254952"/>
            <a:ext cx="4739028" cy="293965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400" b="1" cap="all" spc="1500" dirty="0">
                <a:latin typeface="+mj-lt"/>
                <a:ea typeface="Source Sans Pro SemiBold" panose="020B0603030403020204" pitchFamily="34" charset="0"/>
                <a:cs typeface="+mj-cs"/>
              </a:rPr>
              <a:t>Comparing Crime Rates, Population &amp; Hotel Ratings</a:t>
            </a:r>
          </a:p>
        </p:txBody>
      </p:sp>
      <p:sp>
        <p:nvSpPr>
          <p:cNvPr id="28" name="Freeform: Shape 27">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0" name="Freeform: Shape 29">
            <a:extLst>
              <a:ext uri="{FF2B5EF4-FFF2-40B4-BE49-F238E27FC236}">
                <a16:creationId xmlns:a16="http://schemas.microsoft.com/office/drawing/2014/main" id="{FEA9761C-7BB2-45E5-A5DB-A0B353624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Oval 31">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4" y="4727300"/>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8E44D629-6B8E-4D88-A77E-149C0ED03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4" y="4727300"/>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1">
            <a:extLst>
              <a:ext uri="{FF2B5EF4-FFF2-40B4-BE49-F238E27FC236}">
                <a16:creationId xmlns:a16="http://schemas.microsoft.com/office/drawing/2014/main" id="{4A29C48C-CCD0-4A6A-80EE-AC57E3EBC970}"/>
              </a:ext>
            </a:extLst>
          </p:cNvPr>
          <p:cNvPicPr>
            <a:picLocks noChangeAspect="1"/>
          </p:cNvPicPr>
          <p:nvPr/>
        </p:nvPicPr>
        <p:blipFill rotWithShape="1">
          <a:blip r:embed="rId2"/>
          <a:srcRect r="27483" b="-2"/>
          <a:stretch/>
        </p:blipFill>
        <p:spPr>
          <a:xfrm>
            <a:off x="6094114" y="1321031"/>
            <a:ext cx="5428611" cy="4210940"/>
          </a:xfrm>
          <a:prstGeom prst="rect">
            <a:avLst/>
          </a:prstGeom>
          <a:ln w="28575">
            <a:noFill/>
          </a:ln>
        </p:spPr>
      </p:pic>
      <p:grpSp>
        <p:nvGrpSpPr>
          <p:cNvPr id="36"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rgbClr val="FFFFFF"/>
          </a:solidFill>
        </p:grpSpPr>
        <p:sp>
          <p:nvSpPr>
            <p:cNvPr id="37" name="Freeform: Shape 36">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43" name="Graphic 185">
            <a:extLst>
              <a:ext uri="{FF2B5EF4-FFF2-40B4-BE49-F238E27FC236}">
                <a16:creationId xmlns:a16="http://schemas.microsoft.com/office/drawing/2014/main" id="{8B6BCBAB-41A5-4D6D-8C9B-55E3AA6FCC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chemeClr val="tx1"/>
          </a:solidFill>
        </p:grpSpPr>
        <p:sp>
          <p:nvSpPr>
            <p:cNvPr id="44" name="Freeform: Shape 43">
              <a:extLst>
                <a:ext uri="{FF2B5EF4-FFF2-40B4-BE49-F238E27FC236}">
                  <a16:creationId xmlns:a16="http://schemas.microsoft.com/office/drawing/2014/main" id="{755217F1-B506-4443-A399-CFFA441CD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B8C0F31-7A0C-4630-A379-0B4719A1F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2D43873-56D9-4AC1-AB59-A1E78D679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1B2197D5-22E1-47CC-83CF-9E64CCD57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5DC5D97-506B-47F6-B9A7-D8FA26C88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6" name="TextBox 5">
            <a:extLst>
              <a:ext uri="{FF2B5EF4-FFF2-40B4-BE49-F238E27FC236}">
                <a16:creationId xmlns:a16="http://schemas.microsoft.com/office/drawing/2014/main" id="{6494CB0B-5BD6-4557-B301-7F7FDAD191D7}"/>
              </a:ext>
            </a:extLst>
          </p:cNvPr>
          <p:cNvSpPr txBox="1"/>
          <p:nvPr/>
        </p:nvSpPr>
        <p:spPr>
          <a:xfrm>
            <a:off x="8461692" y="3988636"/>
            <a:ext cx="2919046" cy="1477328"/>
          </a:xfrm>
          <a:prstGeom prst="rect">
            <a:avLst/>
          </a:prstGeom>
          <a:noFill/>
        </p:spPr>
        <p:txBody>
          <a:bodyPr wrap="square" rtlCol="0">
            <a:spAutoFit/>
          </a:bodyPr>
          <a:lstStyle/>
          <a:p>
            <a:pPr algn="r"/>
            <a:r>
              <a:rPr lang="en-US" b="1" dirty="0"/>
              <a:t>Kirby Miller</a:t>
            </a:r>
          </a:p>
          <a:p>
            <a:pPr algn="r"/>
            <a:r>
              <a:rPr lang="en-US" b="1" dirty="0"/>
              <a:t>Alicia Perez</a:t>
            </a:r>
          </a:p>
          <a:p>
            <a:pPr algn="r"/>
            <a:r>
              <a:rPr lang="en-US" b="1" dirty="0"/>
              <a:t>Meghan </a:t>
            </a:r>
            <a:r>
              <a:rPr lang="en-US" b="1" dirty="0" err="1"/>
              <a:t>Luoma</a:t>
            </a:r>
            <a:endParaRPr lang="en-US" b="1" dirty="0"/>
          </a:p>
          <a:p>
            <a:pPr algn="r"/>
            <a:r>
              <a:rPr lang="en-US" b="1" dirty="0"/>
              <a:t>Kerry </a:t>
            </a:r>
            <a:r>
              <a:rPr lang="en-US" b="1" dirty="0" err="1"/>
              <a:t>Wehner</a:t>
            </a:r>
            <a:endParaRPr lang="en-US" b="1" dirty="0"/>
          </a:p>
          <a:p>
            <a:pPr algn="r"/>
            <a:r>
              <a:rPr lang="en-US" b="1" dirty="0"/>
              <a:t>Sara Riggs</a:t>
            </a:r>
          </a:p>
        </p:txBody>
      </p:sp>
      <p:sp>
        <p:nvSpPr>
          <p:cNvPr id="3" name="Rectangle 2">
            <a:extLst>
              <a:ext uri="{FF2B5EF4-FFF2-40B4-BE49-F238E27FC236}">
                <a16:creationId xmlns:a16="http://schemas.microsoft.com/office/drawing/2014/main" id="{EDFF420A-11D7-41E4-BD4B-18C286268755}"/>
              </a:ext>
            </a:extLst>
          </p:cNvPr>
          <p:cNvSpPr/>
          <p:nvPr/>
        </p:nvSpPr>
        <p:spPr>
          <a:xfrm>
            <a:off x="6094114" y="1546385"/>
            <a:ext cx="4190570" cy="923330"/>
          </a:xfrm>
          <a:prstGeom prst="rect">
            <a:avLst/>
          </a:prstGeom>
          <a:noFill/>
        </p:spPr>
        <p:txBody>
          <a:bodyPr wrap="none" lIns="91440" tIns="45720" rIns="91440" bIns="45720">
            <a:spAutoFit/>
          </a:bodyPr>
          <a:lstStyle/>
          <a:p>
            <a:pPr algn="ctr"/>
            <a:r>
              <a:rPr lang="en-US" sz="5400" dirty="0">
                <a:ln w="0"/>
                <a:gradFill flip="none" rotWithShape="1">
                  <a:gsLst>
                    <a:gs pos="42000">
                      <a:schemeClr val="accent6">
                        <a:lumMod val="50000"/>
                      </a:schemeClr>
                    </a:gs>
                    <a:gs pos="88000">
                      <a:schemeClr val="accent6">
                        <a:lumMod val="60000"/>
                        <a:lumOff val="40000"/>
                      </a:schemeClr>
                    </a:gs>
                  </a:gsLst>
                  <a:lin ang="2700000" scaled="1"/>
                  <a:tileRect/>
                </a:gradFill>
                <a:latin typeface="Hellbound" panose="02000000000000000000" pitchFamily="2" charset="0"/>
              </a:rPr>
              <a:t>Project Won</a:t>
            </a:r>
            <a:endParaRPr lang="en-US" sz="5400" b="0" cap="none" spc="0" dirty="0">
              <a:ln w="0"/>
              <a:gradFill flip="none" rotWithShape="1">
                <a:gsLst>
                  <a:gs pos="42000">
                    <a:schemeClr val="accent6">
                      <a:lumMod val="50000"/>
                    </a:schemeClr>
                  </a:gs>
                  <a:gs pos="88000">
                    <a:schemeClr val="accent6">
                      <a:lumMod val="60000"/>
                      <a:lumOff val="40000"/>
                    </a:schemeClr>
                  </a:gs>
                </a:gsLst>
                <a:lin ang="2700000" scaled="1"/>
                <a:tileRect/>
              </a:gradFill>
              <a:effectLst/>
              <a:latin typeface="Hellbound" panose="02000000000000000000" pitchFamily="2" charset="0"/>
            </a:endParaRPr>
          </a:p>
        </p:txBody>
      </p:sp>
    </p:spTree>
    <p:extLst>
      <p:ext uri="{BB962C8B-B14F-4D97-AF65-F5344CB8AC3E}">
        <p14:creationId xmlns:p14="http://schemas.microsoft.com/office/powerpoint/2010/main" val="3961881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50F00-8BFD-4E7C-9563-5BF81A16BFDD}"/>
              </a:ext>
            </a:extLst>
          </p:cNvPr>
          <p:cNvSpPr>
            <a:spLocks noGrp="1"/>
          </p:cNvSpPr>
          <p:nvPr>
            <p:ph type="title"/>
          </p:nvPr>
        </p:nvSpPr>
        <p:spPr/>
        <p:txBody>
          <a:bodyPr/>
          <a:lstStyle/>
          <a:p>
            <a:r>
              <a:rPr lang="en-US" dirty="0"/>
              <a:t>Data - Hotel</a:t>
            </a:r>
          </a:p>
        </p:txBody>
      </p:sp>
      <p:pic>
        <p:nvPicPr>
          <p:cNvPr id="7" name="Picture 6">
            <a:extLst>
              <a:ext uri="{FF2B5EF4-FFF2-40B4-BE49-F238E27FC236}">
                <a16:creationId xmlns:a16="http://schemas.microsoft.com/office/drawing/2014/main" id="{0D0413DE-021A-4024-82FC-C4FD923BE2D4}"/>
              </a:ext>
            </a:extLst>
          </p:cNvPr>
          <p:cNvPicPr>
            <a:picLocks noChangeAspect="1"/>
          </p:cNvPicPr>
          <p:nvPr/>
        </p:nvPicPr>
        <p:blipFill>
          <a:blip r:embed="rId3"/>
          <a:stretch>
            <a:fillRect/>
          </a:stretch>
        </p:blipFill>
        <p:spPr>
          <a:xfrm>
            <a:off x="282356" y="1624479"/>
            <a:ext cx="7950351" cy="3352800"/>
          </a:xfrm>
          <a:prstGeom prst="rect">
            <a:avLst/>
          </a:prstGeom>
        </p:spPr>
      </p:pic>
      <p:pic>
        <p:nvPicPr>
          <p:cNvPr id="8" name="Picture 7">
            <a:extLst>
              <a:ext uri="{FF2B5EF4-FFF2-40B4-BE49-F238E27FC236}">
                <a16:creationId xmlns:a16="http://schemas.microsoft.com/office/drawing/2014/main" id="{CDAF46A3-C5D6-4791-A5A3-C0316DEB177E}"/>
              </a:ext>
            </a:extLst>
          </p:cNvPr>
          <p:cNvPicPr>
            <a:picLocks noChangeAspect="1"/>
          </p:cNvPicPr>
          <p:nvPr/>
        </p:nvPicPr>
        <p:blipFill>
          <a:blip r:embed="rId4"/>
          <a:stretch>
            <a:fillRect/>
          </a:stretch>
        </p:blipFill>
        <p:spPr>
          <a:xfrm>
            <a:off x="8955456" y="1339241"/>
            <a:ext cx="2398343" cy="4538800"/>
          </a:xfrm>
          <a:prstGeom prst="rect">
            <a:avLst/>
          </a:prstGeom>
        </p:spPr>
      </p:pic>
    </p:spTree>
    <p:extLst>
      <p:ext uri="{BB962C8B-B14F-4D97-AF65-F5344CB8AC3E}">
        <p14:creationId xmlns:p14="http://schemas.microsoft.com/office/powerpoint/2010/main" val="2816915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1" name="Freeform: Shape 10">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9" name="Rectangle 18">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4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6" name="Picture 5">
            <a:extLst>
              <a:ext uri="{FF2B5EF4-FFF2-40B4-BE49-F238E27FC236}">
                <a16:creationId xmlns:a16="http://schemas.microsoft.com/office/drawing/2014/main" id="{B88A4E5F-99DA-4DDA-90D5-0F778BC88041}"/>
              </a:ext>
            </a:extLst>
          </p:cNvPr>
          <p:cNvPicPr>
            <a:picLocks noChangeAspect="1"/>
          </p:cNvPicPr>
          <p:nvPr/>
        </p:nvPicPr>
        <p:blipFill>
          <a:blip r:embed="rId2"/>
          <a:stretch>
            <a:fillRect/>
          </a:stretch>
        </p:blipFill>
        <p:spPr>
          <a:xfrm rot="772131">
            <a:off x="83084" y="3663939"/>
            <a:ext cx="4176122" cy="3444539"/>
          </a:xfrm>
          <a:prstGeom prst="rect">
            <a:avLst/>
          </a:prstGeom>
        </p:spPr>
      </p:pic>
      <p:sp>
        <p:nvSpPr>
          <p:cNvPr id="2" name="Title 1">
            <a:extLst>
              <a:ext uri="{FF2B5EF4-FFF2-40B4-BE49-F238E27FC236}">
                <a16:creationId xmlns:a16="http://schemas.microsoft.com/office/drawing/2014/main" id="{A8E260CC-4E2E-45DA-8F44-6DA6299DC20D}"/>
              </a:ext>
            </a:extLst>
          </p:cNvPr>
          <p:cNvSpPr>
            <a:spLocks noGrp="1"/>
          </p:cNvSpPr>
          <p:nvPr>
            <p:ph type="title"/>
          </p:nvPr>
        </p:nvSpPr>
        <p:spPr>
          <a:xfrm>
            <a:off x="243626" y="812042"/>
            <a:ext cx="5725610" cy="583647"/>
          </a:xfrm>
        </p:spPr>
        <p:txBody>
          <a:bodyPr vert="horz" lIns="91440" tIns="45720" rIns="91440" bIns="45720" rtlCol="0" anchor="b">
            <a:normAutofit/>
          </a:bodyPr>
          <a:lstStyle/>
          <a:p>
            <a:r>
              <a:rPr lang="en-US" sz="2400" b="1" cap="all" spc="1500" dirty="0">
                <a:ea typeface="Source Sans Pro SemiBold" panose="020B0603030403020204" pitchFamily="34" charset="0"/>
              </a:rPr>
              <a:t>Visualizations</a:t>
            </a:r>
          </a:p>
        </p:txBody>
      </p:sp>
      <p:pic>
        <p:nvPicPr>
          <p:cNvPr id="5" name="Content Placeholder 4" descr="A picture containing building, sky, outdoor, city&#10;&#10;Description automatically generated">
            <a:extLst>
              <a:ext uri="{FF2B5EF4-FFF2-40B4-BE49-F238E27FC236}">
                <a16:creationId xmlns:a16="http://schemas.microsoft.com/office/drawing/2014/main" id="{FC816265-2ADE-4A0B-9230-F4D69933141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4" b="-4"/>
          <a:stretch/>
        </p:blipFill>
        <p:spPr>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1"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3"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5"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tx1"/>
          </a:solidFill>
        </p:grpSpPr>
        <p:sp>
          <p:nvSpPr>
            <p:cNvPr id="26" name="Freeform: Shape 25">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29"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tx1"/>
          </a:solidFill>
        </p:grpSpPr>
        <p:sp>
          <p:nvSpPr>
            <p:cNvPr id="30" name="Freeform: Shape 29">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048872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E1CF8-85DD-4030-834C-0BC87F0CF6CE}"/>
              </a:ext>
            </a:extLst>
          </p:cNvPr>
          <p:cNvSpPr>
            <a:spLocks noGrp="1"/>
          </p:cNvSpPr>
          <p:nvPr>
            <p:ph type="title"/>
          </p:nvPr>
        </p:nvSpPr>
        <p:spPr/>
        <p:txBody>
          <a:bodyPr>
            <a:normAutofit/>
          </a:bodyPr>
          <a:lstStyle/>
          <a:p>
            <a:r>
              <a:rPr lang="en-US" sz="3600" dirty="0"/>
              <a:t>Average Hotel Rating per City and Population</a:t>
            </a:r>
          </a:p>
        </p:txBody>
      </p:sp>
      <p:pic>
        <p:nvPicPr>
          <p:cNvPr id="5" name="Content Placeholder 3">
            <a:extLst>
              <a:ext uri="{FF2B5EF4-FFF2-40B4-BE49-F238E27FC236}">
                <a16:creationId xmlns:a16="http://schemas.microsoft.com/office/drawing/2014/main" id="{E3C93A7D-F0C9-4F22-8D4F-3B5AD9AC4C6A}"/>
              </a:ext>
            </a:extLst>
          </p:cNvPr>
          <p:cNvPicPr>
            <a:picLocks noGrp="1" noChangeAspect="1"/>
          </p:cNvPicPr>
          <p:nvPr>
            <p:ph idx="1"/>
          </p:nvPr>
        </p:nvPicPr>
        <p:blipFill>
          <a:blip r:embed="rId2"/>
          <a:stretch>
            <a:fillRect/>
          </a:stretch>
        </p:blipFill>
        <p:spPr>
          <a:xfrm>
            <a:off x="1547812" y="2134394"/>
            <a:ext cx="9096375" cy="3733800"/>
          </a:xfrm>
          <a:prstGeom prst="rect">
            <a:avLst/>
          </a:prstGeom>
        </p:spPr>
      </p:pic>
    </p:spTree>
    <p:extLst>
      <p:ext uri="{BB962C8B-B14F-4D97-AF65-F5344CB8AC3E}">
        <p14:creationId xmlns:p14="http://schemas.microsoft.com/office/powerpoint/2010/main" val="276339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C4BF-EA0E-4F2C-AFF7-CE60C37C1E8C}"/>
              </a:ext>
            </a:extLst>
          </p:cNvPr>
          <p:cNvSpPr>
            <a:spLocks noGrp="1"/>
          </p:cNvSpPr>
          <p:nvPr>
            <p:ph type="title"/>
          </p:nvPr>
        </p:nvSpPr>
        <p:spPr/>
        <p:txBody>
          <a:bodyPr>
            <a:normAutofit/>
          </a:bodyPr>
          <a:lstStyle/>
          <a:p>
            <a:r>
              <a:rPr lang="en-US" sz="2800" dirty="0"/>
              <a:t>Population 2018, Crime Rates 2019, Hotel Rating</a:t>
            </a:r>
          </a:p>
        </p:txBody>
      </p:sp>
      <p:sp>
        <p:nvSpPr>
          <p:cNvPr id="5" name="AutoShape 2">
            <a:extLst>
              <a:ext uri="{FF2B5EF4-FFF2-40B4-BE49-F238E27FC236}">
                <a16:creationId xmlns:a16="http://schemas.microsoft.com/office/drawing/2014/main" id="{790BB3D6-4187-48B2-A2CE-FE7001FAC8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FBAEF562-6CC3-4AAA-936C-1DA0DDBF3468}"/>
              </a:ext>
            </a:extLst>
          </p:cNvPr>
          <p:cNvPicPr>
            <a:picLocks noChangeAspect="1"/>
          </p:cNvPicPr>
          <p:nvPr/>
        </p:nvPicPr>
        <p:blipFill>
          <a:blip r:embed="rId2"/>
          <a:stretch>
            <a:fillRect/>
          </a:stretch>
        </p:blipFill>
        <p:spPr>
          <a:xfrm>
            <a:off x="970378" y="1918554"/>
            <a:ext cx="9182100" cy="3724275"/>
          </a:xfrm>
          <a:prstGeom prst="rect">
            <a:avLst/>
          </a:prstGeom>
        </p:spPr>
      </p:pic>
    </p:spTree>
    <p:extLst>
      <p:ext uri="{BB962C8B-B14F-4D97-AF65-F5344CB8AC3E}">
        <p14:creationId xmlns:p14="http://schemas.microsoft.com/office/powerpoint/2010/main" val="2930153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B8547-37D1-456D-B09A-1DEF351F3C2B}"/>
              </a:ext>
            </a:extLst>
          </p:cNvPr>
          <p:cNvSpPr>
            <a:spLocks noGrp="1"/>
          </p:cNvSpPr>
          <p:nvPr>
            <p:ph type="title"/>
          </p:nvPr>
        </p:nvSpPr>
        <p:spPr/>
        <p:txBody>
          <a:bodyPr/>
          <a:lstStyle/>
          <a:p>
            <a:r>
              <a:rPr lang="en-US" dirty="0"/>
              <a:t>City Population 2018</a:t>
            </a:r>
          </a:p>
        </p:txBody>
      </p:sp>
      <p:pic>
        <p:nvPicPr>
          <p:cNvPr id="8" name="Content Placeholder 7">
            <a:extLst>
              <a:ext uri="{FF2B5EF4-FFF2-40B4-BE49-F238E27FC236}">
                <a16:creationId xmlns:a16="http://schemas.microsoft.com/office/drawing/2014/main" id="{9AD12A55-803F-410A-9DED-08694DFB1DEB}"/>
              </a:ext>
            </a:extLst>
          </p:cNvPr>
          <p:cNvPicPr>
            <a:picLocks noGrp="1" noChangeAspect="1"/>
          </p:cNvPicPr>
          <p:nvPr>
            <p:ph idx="1"/>
          </p:nvPr>
        </p:nvPicPr>
        <p:blipFill>
          <a:blip r:embed="rId2"/>
          <a:stretch>
            <a:fillRect/>
          </a:stretch>
        </p:blipFill>
        <p:spPr>
          <a:xfrm>
            <a:off x="1256288" y="1690688"/>
            <a:ext cx="9679423" cy="5085798"/>
          </a:xfrm>
          <a:prstGeom prst="rect">
            <a:avLst/>
          </a:prstGeom>
        </p:spPr>
      </p:pic>
    </p:spTree>
    <p:extLst>
      <p:ext uri="{BB962C8B-B14F-4D97-AF65-F5344CB8AC3E}">
        <p14:creationId xmlns:p14="http://schemas.microsoft.com/office/powerpoint/2010/main" val="3600728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CD382-296C-4960-87BA-14446F861825}"/>
              </a:ext>
            </a:extLst>
          </p:cNvPr>
          <p:cNvSpPr>
            <a:spLocks noGrp="1"/>
          </p:cNvSpPr>
          <p:nvPr>
            <p:ph type="title"/>
          </p:nvPr>
        </p:nvSpPr>
        <p:spPr>
          <a:xfrm>
            <a:off x="7745437" y="505802"/>
            <a:ext cx="3796430" cy="1325563"/>
          </a:xfrm>
        </p:spPr>
        <p:txBody>
          <a:bodyPr>
            <a:normAutofit/>
          </a:bodyPr>
          <a:lstStyle/>
          <a:p>
            <a:pPr algn="ctr"/>
            <a:r>
              <a:rPr lang="en-US" sz="2400" dirty="0"/>
              <a:t>Total Crime Rate in 2019 Per </a:t>
            </a:r>
            <a:br>
              <a:rPr lang="en-US" sz="2400" dirty="0"/>
            </a:br>
            <a:r>
              <a:rPr lang="en-US" sz="2400" dirty="0"/>
              <a:t>Police Department</a:t>
            </a:r>
          </a:p>
        </p:txBody>
      </p:sp>
      <p:pic>
        <p:nvPicPr>
          <p:cNvPr id="5" name="Content Placeholder 4" descr="Chart, bar chart&#10;&#10;Description automatically generated">
            <a:extLst>
              <a:ext uri="{FF2B5EF4-FFF2-40B4-BE49-F238E27FC236}">
                <a16:creationId xmlns:a16="http://schemas.microsoft.com/office/drawing/2014/main" id="{7F7CDC7C-4D96-445F-AFF2-54FD2FA278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844" y="2453514"/>
            <a:ext cx="5540679" cy="2935709"/>
          </a:xfrm>
        </p:spPr>
      </p:pic>
      <p:pic>
        <p:nvPicPr>
          <p:cNvPr id="3" name="Picture 2">
            <a:extLst>
              <a:ext uri="{FF2B5EF4-FFF2-40B4-BE49-F238E27FC236}">
                <a16:creationId xmlns:a16="http://schemas.microsoft.com/office/drawing/2014/main" id="{0513A0C3-7C61-4CFA-B11D-4691046E8D9D}"/>
              </a:ext>
            </a:extLst>
          </p:cNvPr>
          <p:cNvPicPr>
            <a:picLocks noChangeAspect="1"/>
          </p:cNvPicPr>
          <p:nvPr/>
        </p:nvPicPr>
        <p:blipFill rotWithShape="1">
          <a:blip r:embed="rId3"/>
          <a:srcRect l="1228" r="3298"/>
          <a:stretch/>
        </p:blipFill>
        <p:spPr>
          <a:xfrm>
            <a:off x="6270516" y="2453514"/>
            <a:ext cx="5921484" cy="3040454"/>
          </a:xfrm>
          <a:prstGeom prst="rect">
            <a:avLst/>
          </a:prstGeom>
        </p:spPr>
      </p:pic>
      <p:sp>
        <p:nvSpPr>
          <p:cNvPr id="7" name="Title 1">
            <a:extLst>
              <a:ext uri="{FF2B5EF4-FFF2-40B4-BE49-F238E27FC236}">
                <a16:creationId xmlns:a16="http://schemas.microsoft.com/office/drawing/2014/main" id="{A2D47085-7E4B-4930-810E-ED485E56F93D}"/>
              </a:ext>
            </a:extLst>
          </p:cNvPr>
          <p:cNvSpPr txBox="1">
            <a:spLocks/>
          </p:cNvSpPr>
          <p:nvPr/>
        </p:nvSpPr>
        <p:spPr>
          <a:xfrm>
            <a:off x="1352588" y="505802"/>
            <a:ext cx="379643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Total Crimes in 2019</a:t>
            </a:r>
          </a:p>
          <a:p>
            <a:pPr algn="ctr"/>
            <a:r>
              <a:rPr lang="en-US" sz="2400" dirty="0"/>
              <a:t>Per </a:t>
            </a:r>
            <a:br>
              <a:rPr lang="en-US" sz="2400" dirty="0"/>
            </a:br>
            <a:r>
              <a:rPr lang="en-US" sz="2400" dirty="0"/>
              <a:t>Police Department</a:t>
            </a:r>
          </a:p>
        </p:txBody>
      </p:sp>
    </p:spTree>
    <p:extLst>
      <p:ext uri="{BB962C8B-B14F-4D97-AF65-F5344CB8AC3E}">
        <p14:creationId xmlns:p14="http://schemas.microsoft.com/office/powerpoint/2010/main" val="448821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F93B5-D515-4C3B-97C1-7F07C9474F45}"/>
              </a:ext>
            </a:extLst>
          </p:cNvPr>
          <p:cNvSpPr>
            <a:spLocks noGrp="1"/>
          </p:cNvSpPr>
          <p:nvPr>
            <p:ph type="title"/>
          </p:nvPr>
        </p:nvSpPr>
        <p:spPr>
          <a:xfrm>
            <a:off x="838200" y="0"/>
            <a:ext cx="10515600" cy="1325563"/>
          </a:xfrm>
        </p:spPr>
        <p:txBody>
          <a:bodyPr/>
          <a:lstStyle/>
          <a:p>
            <a:r>
              <a:rPr lang="en-US" dirty="0"/>
              <a:t>Type of Crime Occurrences vs Rates</a:t>
            </a:r>
          </a:p>
        </p:txBody>
      </p:sp>
      <p:pic>
        <p:nvPicPr>
          <p:cNvPr id="7" name="Content Placeholder 6">
            <a:extLst>
              <a:ext uri="{FF2B5EF4-FFF2-40B4-BE49-F238E27FC236}">
                <a16:creationId xmlns:a16="http://schemas.microsoft.com/office/drawing/2014/main" id="{0216A2FD-DF85-46FE-911B-EB68ADFAFC6D}"/>
              </a:ext>
            </a:extLst>
          </p:cNvPr>
          <p:cNvPicPr>
            <a:picLocks noGrp="1" noChangeAspect="1"/>
          </p:cNvPicPr>
          <p:nvPr>
            <p:ph idx="1"/>
          </p:nvPr>
        </p:nvPicPr>
        <p:blipFill>
          <a:blip r:embed="rId2"/>
          <a:stretch>
            <a:fillRect/>
          </a:stretch>
        </p:blipFill>
        <p:spPr>
          <a:xfrm>
            <a:off x="116058" y="2471942"/>
            <a:ext cx="5979942" cy="2584460"/>
          </a:xfrm>
          <a:prstGeom prst="rect">
            <a:avLst/>
          </a:prstGeom>
        </p:spPr>
      </p:pic>
      <p:pic>
        <p:nvPicPr>
          <p:cNvPr id="3" name="Picture 2">
            <a:extLst>
              <a:ext uri="{FF2B5EF4-FFF2-40B4-BE49-F238E27FC236}">
                <a16:creationId xmlns:a16="http://schemas.microsoft.com/office/drawing/2014/main" id="{E773BC28-FA93-4A2C-8188-8CED1E922FDC}"/>
              </a:ext>
            </a:extLst>
          </p:cNvPr>
          <p:cNvPicPr>
            <a:picLocks noChangeAspect="1"/>
          </p:cNvPicPr>
          <p:nvPr/>
        </p:nvPicPr>
        <p:blipFill>
          <a:blip r:embed="rId3"/>
          <a:stretch>
            <a:fillRect/>
          </a:stretch>
        </p:blipFill>
        <p:spPr>
          <a:xfrm>
            <a:off x="6212058" y="2471942"/>
            <a:ext cx="5979942" cy="2769048"/>
          </a:xfrm>
          <a:prstGeom prst="rect">
            <a:avLst/>
          </a:prstGeom>
        </p:spPr>
      </p:pic>
      <p:sp>
        <p:nvSpPr>
          <p:cNvPr id="4" name="TextBox 3">
            <a:extLst>
              <a:ext uri="{FF2B5EF4-FFF2-40B4-BE49-F238E27FC236}">
                <a16:creationId xmlns:a16="http://schemas.microsoft.com/office/drawing/2014/main" id="{6A964EC0-30C8-4EDC-9FA7-3604CE5FE805}"/>
              </a:ext>
            </a:extLst>
          </p:cNvPr>
          <p:cNvSpPr txBox="1"/>
          <p:nvPr/>
        </p:nvSpPr>
        <p:spPr>
          <a:xfrm flipH="1">
            <a:off x="2127737" y="1885070"/>
            <a:ext cx="2866294" cy="369332"/>
          </a:xfrm>
          <a:prstGeom prst="rect">
            <a:avLst/>
          </a:prstGeom>
          <a:noFill/>
        </p:spPr>
        <p:txBody>
          <a:bodyPr wrap="square" rtlCol="0">
            <a:spAutoFit/>
          </a:bodyPr>
          <a:lstStyle/>
          <a:p>
            <a:r>
              <a:rPr lang="en-US" dirty="0"/>
              <a:t>Crime Occurrences </a:t>
            </a:r>
          </a:p>
        </p:txBody>
      </p:sp>
      <p:sp>
        <p:nvSpPr>
          <p:cNvPr id="8" name="TextBox 7">
            <a:extLst>
              <a:ext uri="{FF2B5EF4-FFF2-40B4-BE49-F238E27FC236}">
                <a16:creationId xmlns:a16="http://schemas.microsoft.com/office/drawing/2014/main" id="{ACA1A8D0-AC65-44AE-B678-1406A72C6807}"/>
              </a:ext>
            </a:extLst>
          </p:cNvPr>
          <p:cNvSpPr txBox="1"/>
          <p:nvPr/>
        </p:nvSpPr>
        <p:spPr>
          <a:xfrm>
            <a:off x="8105337" y="1754117"/>
            <a:ext cx="1958926" cy="369332"/>
          </a:xfrm>
          <a:prstGeom prst="rect">
            <a:avLst/>
          </a:prstGeom>
          <a:noFill/>
        </p:spPr>
        <p:txBody>
          <a:bodyPr wrap="square">
            <a:spAutoFit/>
          </a:bodyPr>
          <a:lstStyle/>
          <a:p>
            <a:r>
              <a:rPr lang="en-US" dirty="0"/>
              <a:t>Crime Rates</a:t>
            </a:r>
          </a:p>
        </p:txBody>
      </p:sp>
      <p:sp>
        <p:nvSpPr>
          <p:cNvPr id="10" name="TextBox 9">
            <a:extLst>
              <a:ext uri="{FF2B5EF4-FFF2-40B4-BE49-F238E27FC236}">
                <a16:creationId xmlns:a16="http://schemas.microsoft.com/office/drawing/2014/main" id="{8450BF40-B5CB-4E14-B786-EEF969055D43}"/>
              </a:ext>
            </a:extLst>
          </p:cNvPr>
          <p:cNvSpPr txBox="1"/>
          <p:nvPr/>
        </p:nvSpPr>
        <p:spPr>
          <a:xfrm>
            <a:off x="116058" y="6064203"/>
            <a:ext cx="9383151" cy="646331"/>
          </a:xfrm>
          <a:prstGeom prst="rect">
            <a:avLst/>
          </a:prstGeom>
          <a:noFill/>
        </p:spPr>
        <p:txBody>
          <a:bodyPr wrap="square">
            <a:spAutoFit/>
          </a:bodyPr>
          <a:lstStyle/>
          <a:p>
            <a:r>
              <a:rPr lang="en-US" b="0" i="0" dirty="0">
                <a:solidFill>
                  <a:srgbClr val="1D1C1D"/>
                </a:solidFill>
                <a:effectLst/>
                <a:latin typeface="Slack-Lato"/>
              </a:rPr>
              <a:t>Total person crime includes aggravated assault, homicide, robbery, sex crimes, and violent crime. </a:t>
            </a:r>
            <a:br>
              <a:rPr lang="en-US" dirty="0"/>
            </a:br>
            <a:r>
              <a:rPr lang="en-US" b="0" i="0" dirty="0">
                <a:solidFill>
                  <a:srgbClr val="1D1C1D"/>
                </a:solidFill>
                <a:effectLst/>
                <a:latin typeface="Slack-Lato"/>
              </a:rPr>
              <a:t>Total property crime includes arson, auto theft, burglary, larceny, and property crime.</a:t>
            </a:r>
            <a:endParaRPr lang="en-US" dirty="0"/>
          </a:p>
        </p:txBody>
      </p:sp>
    </p:spTree>
    <p:extLst>
      <p:ext uri="{BB962C8B-B14F-4D97-AF65-F5344CB8AC3E}">
        <p14:creationId xmlns:p14="http://schemas.microsoft.com/office/powerpoint/2010/main" val="161392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hanger&#10;&#10;Description automatically generated">
            <a:extLst>
              <a:ext uri="{FF2B5EF4-FFF2-40B4-BE49-F238E27FC236}">
                <a16:creationId xmlns:a16="http://schemas.microsoft.com/office/drawing/2014/main" id="{1A5D081D-D727-4A68-82C4-DD47C81C2AF9}"/>
              </a:ext>
            </a:extLst>
          </p:cNvPr>
          <p:cNvPicPr>
            <a:picLocks noChangeAspect="1"/>
          </p:cNvPicPr>
          <p:nvPr/>
        </p:nvPicPr>
        <p:blipFill rotWithShape="1">
          <a:blip r:embed="rId2">
            <a:extLst>
              <a:ext uri="{28A0092B-C50C-407E-A947-70E740481C1C}">
                <a14:useLocalDpi xmlns:a14="http://schemas.microsoft.com/office/drawing/2010/main" val="0"/>
              </a:ext>
            </a:extLst>
          </a:blip>
          <a:srcRect l="18080" r="16293"/>
          <a:stretch/>
        </p:blipFill>
        <p:spPr>
          <a:xfrm>
            <a:off x="262396" y="409045"/>
            <a:ext cx="3898894" cy="1960542"/>
          </a:xfrm>
          <a:prstGeom prst="rect">
            <a:avLst/>
          </a:prstGeom>
        </p:spPr>
      </p:pic>
      <p:sp>
        <p:nvSpPr>
          <p:cNvPr id="2" name="Title 1">
            <a:extLst>
              <a:ext uri="{FF2B5EF4-FFF2-40B4-BE49-F238E27FC236}">
                <a16:creationId xmlns:a16="http://schemas.microsoft.com/office/drawing/2014/main" id="{6DEF602B-3B42-4CE7-ACEB-3B43446D5704}"/>
              </a:ext>
            </a:extLst>
          </p:cNvPr>
          <p:cNvSpPr>
            <a:spLocks noGrp="1"/>
          </p:cNvSpPr>
          <p:nvPr>
            <p:ph type="title"/>
          </p:nvPr>
        </p:nvSpPr>
        <p:spPr>
          <a:xfrm>
            <a:off x="3678989" y="718727"/>
            <a:ext cx="4834021" cy="1314996"/>
          </a:xfrm>
        </p:spPr>
        <p:txBody>
          <a:bodyPr anchor="b">
            <a:normAutofit fontScale="90000"/>
          </a:bodyPr>
          <a:lstStyle/>
          <a:p>
            <a:pPr algn="ctr"/>
            <a:r>
              <a:rPr lang="en-US" sz="2800" dirty="0"/>
              <a:t>Boston, Massachusetts</a:t>
            </a:r>
            <a:br>
              <a:rPr lang="en-US" sz="2800" dirty="0"/>
            </a:br>
            <a:r>
              <a:rPr lang="en-US" sz="2800" dirty="0"/>
              <a:t>	</a:t>
            </a:r>
            <a:r>
              <a:rPr lang="en-US" sz="2400" dirty="0"/>
              <a:t>Population – 679,413</a:t>
            </a:r>
            <a:br>
              <a:rPr lang="en-US" sz="2400" dirty="0"/>
            </a:br>
            <a:r>
              <a:rPr lang="en-US" sz="2400" dirty="0"/>
              <a:t>vs</a:t>
            </a:r>
            <a:br>
              <a:rPr lang="en-US" sz="2400" dirty="0"/>
            </a:br>
            <a:r>
              <a:rPr lang="en-US" sz="2800" dirty="0"/>
              <a:t>Charlottesville, Virginia</a:t>
            </a:r>
            <a:br>
              <a:rPr lang="en-US" sz="3100" dirty="0"/>
            </a:br>
            <a:r>
              <a:rPr lang="en-US" sz="3100" dirty="0"/>
              <a:t>	</a:t>
            </a:r>
            <a:r>
              <a:rPr lang="en-US" sz="2400" dirty="0"/>
              <a:t>Population – 47,042</a:t>
            </a:r>
          </a:p>
        </p:txBody>
      </p:sp>
      <p:pic>
        <p:nvPicPr>
          <p:cNvPr id="4" name="Picture 3">
            <a:extLst>
              <a:ext uri="{FF2B5EF4-FFF2-40B4-BE49-F238E27FC236}">
                <a16:creationId xmlns:a16="http://schemas.microsoft.com/office/drawing/2014/main" id="{8FED641A-D313-45C1-82D8-D303A89BDD52}"/>
              </a:ext>
            </a:extLst>
          </p:cNvPr>
          <p:cNvPicPr>
            <a:picLocks noChangeAspect="1"/>
          </p:cNvPicPr>
          <p:nvPr/>
        </p:nvPicPr>
        <p:blipFill>
          <a:blip r:embed="rId3"/>
          <a:stretch>
            <a:fillRect/>
          </a:stretch>
        </p:blipFill>
        <p:spPr>
          <a:xfrm>
            <a:off x="8293106" y="322608"/>
            <a:ext cx="3898894" cy="1815203"/>
          </a:xfrm>
          <a:prstGeom prst="rect">
            <a:avLst/>
          </a:prstGeom>
        </p:spPr>
      </p:pic>
      <p:pic>
        <p:nvPicPr>
          <p:cNvPr id="6" name="Picture 5">
            <a:extLst>
              <a:ext uri="{FF2B5EF4-FFF2-40B4-BE49-F238E27FC236}">
                <a16:creationId xmlns:a16="http://schemas.microsoft.com/office/drawing/2014/main" id="{64B02E7D-4247-4576-AB80-B6AFF4B9FCC1}"/>
              </a:ext>
            </a:extLst>
          </p:cNvPr>
          <p:cNvPicPr>
            <a:picLocks noChangeAspect="1"/>
          </p:cNvPicPr>
          <p:nvPr/>
        </p:nvPicPr>
        <p:blipFill>
          <a:blip r:embed="rId4"/>
          <a:stretch>
            <a:fillRect/>
          </a:stretch>
        </p:blipFill>
        <p:spPr>
          <a:xfrm>
            <a:off x="6276072" y="2462640"/>
            <a:ext cx="5373591" cy="3408250"/>
          </a:xfrm>
          <a:prstGeom prst="rect">
            <a:avLst/>
          </a:prstGeom>
        </p:spPr>
      </p:pic>
      <p:pic>
        <p:nvPicPr>
          <p:cNvPr id="9" name="Content Placeholder 8">
            <a:extLst>
              <a:ext uri="{FF2B5EF4-FFF2-40B4-BE49-F238E27FC236}">
                <a16:creationId xmlns:a16="http://schemas.microsoft.com/office/drawing/2014/main" id="{E4495AA1-7751-491D-AE71-09EB9CF81926}"/>
              </a:ext>
            </a:extLst>
          </p:cNvPr>
          <p:cNvPicPr>
            <a:picLocks noGrp="1" noChangeAspect="1"/>
          </p:cNvPicPr>
          <p:nvPr>
            <p:ph idx="1"/>
          </p:nvPr>
        </p:nvPicPr>
        <p:blipFill>
          <a:blip r:embed="rId5"/>
          <a:stretch>
            <a:fillRect/>
          </a:stretch>
        </p:blipFill>
        <p:spPr>
          <a:xfrm>
            <a:off x="542337" y="2679269"/>
            <a:ext cx="5094773" cy="3191621"/>
          </a:xfrm>
          <a:prstGeom prst="rect">
            <a:avLst/>
          </a:prstGeom>
        </p:spPr>
      </p:pic>
    </p:spTree>
    <p:extLst>
      <p:ext uri="{BB962C8B-B14F-4D97-AF65-F5344CB8AC3E}">
        <p14:creationId xmlns:p14="http://schemas.microsoft.com/office/powerpoint/2010/main" val="2487225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94847-BC5F-45DB-9911-ACBA89BF9763}"/>
              </a:ext>
            </a:extLst>
          </p:cNvPr>
          <p:cNvSpPr>
            <a:spLocks noGrp="1"/>
          </p:cNvSpPr>
          <p:nvPr>
            <p:ph type="title"/>
          </p:nvPr>
        </p:nvSpPr>
        <p:spPr/>
        <p:txBody>
          <a:bodyPr>
            <a:normAutofit/>
          </a:bodyPr>
          <a:lstStyle/>
          <a:p>
            <a:r>
              <a:rPr lang="en-US" sz="4000" dirty="0"/>
              <a:t>Total Crime Rate vs Average Hotel Rating</a:t>
            </a:r>
          </a:p>
        </p:txBody>
      </p:sp>
      <p:pic>
        <p:nvPicPr>
          <p:cNvPr id="13" name="Picture 12">
            <a:extLst>
              <a:ext uri="{FF2B5EF4-FFF2-40B4-BE49-F238E27FC236}">
                <a16:creationId xmlns:a16="http://schemas.microsoft.com/office/drawing/2014/main" id="{44D19676-CAEF-4961-827B-CAEB154FDB29}"/>
              </a:ext>
            </a:extLst>
          </p:cNvPr>
          <p:cNvPicPr>
            <a:picLocks noChangeAspect="1"/>
          </p:cNvPicPr>
          <p:nvPr/>
        </p:nvPicPr>
        <p:blipFill>
          <a:blip r:embed="rId2"/>
          <a:stretch>
            <a:fillRect/>
          </a:stretch>
        </p:blipFill>
        <p:spPr>
          <a:xfrm>
            <a:off x="2616894" y="1384080"/>
            <a:ext cx="7291193" cy="5108795"/>
          </a:xfrm>
          <a:prstGeom prst="rect">
            <a:avLst/>
          </a:prstGeom>
        </p:spPr>
      </p:pic>
    </p:spTree>
    <p:extLst>
      <p:ext uri="{BB962C8B-B14F-4D97-AF65-F5344CB8AC3E}">
        <p14:creationId xmlns:p14="http://schemas.microsoft.com/office/powerpoint/2010/main" val="1239062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1DBE-C109-4A7E-A1DF-3D310B4D78E1}"/>
              </a:ext>
            </a:extLst>
          </p:cNvPr>
          <p:cNvSpPr>
            <a:spLocks noGrp="1"/>
          </p:cNvSpPr>
          <p:nvPr>
            <p:ph type="title"/>
          </p:nvPr>
        </p:nvSpPr>
        <p:spPr/>
        <p:txBody>
          <a:bodyPr>
            <a:normAutofit/>
          </a:bodyPr>
          <a:lstStyle/>
          <a:p>
            <a:r>
              <a:rPr lang="en-US" sz="3200" dirty="0"/>
              <a:t>Total Property Crime Rate vs. Average Hotel Rating</a:t>
            </a:r>
          </a:p>
        </p:txBody>
      </p:sp>
      <p:pic>
        <p:nvPicPr>
          <p:cNvPr id="3" name="Picture 2">
            <a:extLst>
              <a:ext uri="{FF2B5EF4-FFF2-40B4-BE49-F238E27FC236}">
                <a16:creationId xmlns:a16="http://schemas.microsoft.com/office/drawing/2014/main" id="{7A3E4C74-C158-45CA-A1F6-B404D6C9B8A1}"/>
              </a:ext>
            </a:extLst>
          </p:cNvPr>
          <p:cNvPicPr>
            <a:picLocks noChangeAspect="1"/>
          </p:cNvPicPr>
          <p:nvPr/>
        </p:nvPicPr>
        <p:blipFill>
          <a:blip r:embed="rId2"/>
          <a:stretch>
            <a:fillRect/>
          </a:stretch>
        </p:blipFill>
        <p:spPr>
          <a:xfrm>
            <a:off x="2455069" y="1361562"/>
            <a:ext cx="7281862" cy="5362877"/>
          </a:xfrm>
          <a:prstGeom prst="rect">
            <a:avLst/>
          </a:prstGeom>
        </p:spPr>
      </p:pic>
    </p:spTree>
    <p:extLst>
      <p:ext uri="{BB962C8B-B14F-4D97-AF65-F5344CB8AC3E}">
        <p14:creationId xmlns:p14="http://schemas.microsoft.com/office/powerpoint/2010/main" val="3561021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62E13-CB34-48CC-BD49-E0834248190F}"/>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7FDB56E8-7970-447B-A60D-A9AE4EAAA669}"/>
              </a:ext>
            </a:extLst>
          </p:cNvPr>
          <p:cNvSpPr>
            <a:spLocks noGrp="1"/>
          </p:cNvSpPr>
          <p:nvPr>
            <p:ph idx="1"/>
          </p:nvPr>
        </p:nvSpPr>
        <p:spPr>
          <a:xfrm>
            <a:off x="838200" y="1825625"/>
            <a:ext cx="9853246" cy="4351338"/>
          </a:xfrm>
        </p:spPr>
        <p:txBody>
          <a:bodyPr>
            <a:normAutofit fontScale="92500"/>
          </a:bodyPr>
          <a:lstStyle/>
          <a:p>
            <a:r>
              <a:rPr lang="en-US" dirty="0"/>
              <a:t>The purpose of this project is to determine if there is a correlation between crime, population and hotel ratings in </a:t>
            </a:r>
            <a:r>
              <a:rPr lang="en-US" b="0" i="0" dirty="0">
                <a:solidFill>
                  <a:srgbClr val="1D1C1D"/>
                </a:solidFill>
                <a:effectLst/>
                <a:latin typeface="Slack-Lato"/>
              </a:rPr>
              <a:t>select cities across the U.S. that had both similar and dissimilar </a:t>
            </a:r>
            <a:br>
              <a:rPr lang="en-US" b="0" i="0" dirty="0">
                <a:solidFill>
                  <a:srgbClr val="1D1C1D"/>
                </a:solidFill>
                <a:effectLst/>
                <a:latin typeface="Slack-Lato"/>
              </a:rPr>
            </a:br>
            <a:r>
              <a:rPr lang="en-US" b="0" i="0" dirty="0">
                <a:solidFill>
                  <a:srgbClr val="1D1C1D"/>
                </a:solidFill>
                <a:effectLst/>
                <a:latin typeface="Slack-Lato"/>
              </a:rPr>
              <a:t>populations.</a:t>
            </a:r>
            <a:r>
              <a:rPr lang="en-US" dirty="0"/>
              <a:t> </a:t>
            </a:r>
          </a:p>
          <a:p>
            <a:r>
              <a:rPr lang="en-US" dirty="0"/>
              <a:t>Inspiration for this project was future travel plans to one of these cities.</a:t>
            </a:r>
          </a:p>
          <a:p>
            <a:r>
              <a:rPr lang="en-US" dirty="0"/>
              <a:t>Hypothesis:  Cities with greater populations will have higher crime rates than cities with smaller populations, and cities with higher crime rates will have lower average hotel ratings. </a:t>
            </a:r>
          </a:p>
          <a:p>
            <a:endParaRPr lang="en-US" dirty="0"/>
          </a:p>
          <a:p>
            <a:endParaRPr lang="en-US" dirty="0"/>
          </a:p>
        </p:txBody>
      </p:sp>
    </p:spTree>
    <p:extLst>
      <p:ext uri="{BB962C8B-B14F-4D97-AF65-F5344CB8AC3E}">
        <p14:creationId xmlns:p14="http://schemas.microsoft.com/office/powerpoint/2010/main" val="2547077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14BD-F50F-4CAE-A226-E29420BC6312}"/>
              </a:ext>
            </a:extLst>
          </p:cNvPr>
          <p:cNvSpPr>
            <a:spLocks noGrp="1"/>
          </p:cNvSpPr>
          <p:nvPr>
            <p:ph type="title"/>
          </p:nvPr>
        </p:nvSpPr>
        <p:spPr/>
        <p:txBody>
          <a:bodyPr>
            <a:normAutofit/>
          </a:bodyPr>
          <a:lstStyle/>
          <a:p>
            <a:r>
              <a:rPr lang="en-US" sz="3600" dirty="0"/>
              <a:t>Total Person Crime Rate vs. Average Hotel Rating</a:t>
            </a:r>
          </a:p>
        </p:txBody>
      </p:sp>
      <p:pic>
        <p:nvPicPr>
          <p:cNvPr id="9" name="Picture 8">
            <a:extLst>
              <a:ext uri="{FF2B5EF4-FFF2-40B4-BE49-F238E27FC236}">
                <a16:creationId xmlns:a16="http://schemas.microsoft.com/office/drawing/2014/main" id="{7E17210C-CD64-457F-AE73-630C59A66026}"/>
              </a:ext>
            </a:extLst>
          </p:cNvPr>
          <p:cNvPicPr>
            <a:picLocks noChangeAspect="1"/>
          </p:cNvPicPr>
          <p:nvPr/>
        </p:nvPicPr>
        <p:blipFill>
          <a:blip r:embed="rId2"/>
          <a:stretch>
            <a:fillRect/>
          </a:stretch>
        </p:blipFill>
        <p:spPr>
          <a:xfrm>
            <a:off x="2501225" y="1319938"/>
            <a:ext cx="7031082" cy="5538062"/>
          </a:xfrm>
          <a:prstGeom prst="rect">
            <a:avLst/>
          </a:prstGeom>
        </p:spPr>
      </p:pic>
    </p:spTree>
    <p:extLst>
      <p:ext uri="{BB962C8B-B14F-4D97-AF65-F5344CB8AC3E}">
        <p14:creationId xmlns:p14="http://schemas.microsoft.com/office/powerpoint/2010/main" val="4042358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CC19-91BA-4B0D-A6B4-E1382E1F530D}"/>
              </a:ext>
            </a:extLst>
          </p:cNvPr>
          <p:cNvSpPr>
            <a:spLocks noGrp="1"/>
          </p:cNvSpPr>
          <p:nvPr>
            <p:ph type="title"/>
          </p:nvPr>
        </p:nvSpPr>
        <p:spPr>
          <a:xfrm>
            <a:off x="838200" y="365125"/>
            <a:ext cx="4668297" cy="1325563"/>
          </a:xfrm>
        </p:spPr>
        <p:txBody>
          <a:bodyPr>
            <a:normAutofit/>
          </a:bodyPr>
          <a:lstStyle/>
          <a:p>
            <a:pPr algn="ctr"/>
            <a:r>
              <a:rPr lang="en-US" sz="2800" dirty="0"/>
              <a:t>Total Crime Rate </a:t>
            </a:r>
            <a:br>
              <a:rPr lang="en-US" sz="2800" dirty="0"/>
            </a:br>
            <a:r>
              <a:rPr lang="en-US" sz="2800" dirty="0"/>
              <a:t>vs. </a:t>
            </a:r>
            <a:br>
              <a:rPr lang="en-US" sz="2800" dirty="0"/>
            </a:br>
            <a:r>
              <a:rPr lang="en-US" sz="2800" dirty="0"/>
              <a:t>Population</a:t>
            </a:r>
          </a:p>
        </p:txBody>
      </p:sp>
      <p:pic>
        <p:nvPicPr>
          <p:cNvPr id="3" name="Picture 2">
            <a:extLst>
              <a:ext uri="{FF2B5EF4-FFF2-40B4-BE49-F238E27FC236}">
                <a16:creationId xmlns:a16="http://schemas.microsoft.com/office/drawing/2014/main" id="{416647F3-B890-41BD-AFFA-B9134D38BB66}"/>
              </a:ext>
            </a:extLst>
          </p:cNvPr>
          <p:cNvPicPr>
            <a:picLocks noChangeAspect="1"/>
          </p:cNvPicPr>
          <p:nvPr/>
        </p:nvPicPr>
        <p:blipFill>
          <a:blip r:embed="rId2"/>
          <a:stretch>
            <a:fillRect/>
          </a:stretch>
        </p:blipFill>
        <p:spPr>
          <a:xfrm>
            <a:off x="5999967" y="1561623"/>
            <a:ext cx="5565732" cy="4098028"/>
          </a:xfrm>
          <a:prstGeom prst="rect">
            <a:avLst/>
          </a:prstGeom>
        </p:spPr>
      </p:pic>
      <p:pic>
        <p:nvPicPr>
          <p:cNvPr id="7" name="Picture 6">
            <a:extLst>
              <a:ext uri="{FF2B5EF4-FFF2-40B4-BE49-F238E27FC236}">
                <a16:creationId xmlns:a16="http://schemas.microsoft.com/office/drawing/2014/main" id="{2E8303C6-8DB7-4F6F-830D-362A57D2304A}"/>
              </a:ext>
            </a:extLst>
          </p:cNvPr>
          <p:cNvPicPr>
            <a:picLocks noChangeAspect="1"/>
          </p:cNvPicPr>
          <p:nvPr/>
        </p:nvPicPr>
        <p:blipFill>
          <a:blip r:embed="rId3"/>
          <a:stretch>
            <a:fillRect/>
          </a:stretch>
        </p:blipFill>
        <p:spPr>
          <a:xfrm>
            <a:off x="251172" y="1690688"/>
            <a:ext cx="5578965" cy="3870868"/>
          </a:xfrm>
          <a:prstGeom prst="rect">
            <a:avLst/>
          </a:prstGeom>
        </p:spPr>
      </p:pic>
      <p:sp>
        <p:nvSpPr>
          <p:cNvPr id="10" name="Title 1">
            <a:extLst>
              <a:ext uri="{FF2B5EF4-FFF2-40B4-BE49-F238E27FC236}">
                <a16:creationId xmlns:a16="http://schemas.microsoft.com/office/drawing/2014/main" id="{02D1C109-D4A3-4A0C-AFDC-08BC9B3248CA}"/>
              </a:ext>
            </a:extLst>
          </p:cNvPr>
          <p:cNvSpPr txBox="1">
            <a:spLocks/>
          </p:cNvSpPr>
          <p:nvPr/>
        </p:nvSpPr>
        <p:spPr>
          <a:xfrm>
            <a:off x="6685503" y="236060"/>
            <a:ext cx="466829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LT Pro"/>
                <a:ea typeface="+mj-ea"/>
                <a:cs typeface="+mj-cs"/>
              </a:rPr>
              <a:t>Total Crime </a:t>
            </a:r>
            <a:br>
              <a:rPr kumimoji="0" lang="en-US" sz="2800" b="0" i="0" u="none" strike="noStrike" kern="1200" cap="none" spc="0" normalizeH="0" baseline="0" noProof="0" dirty="0">
                <a:ln>
                  <a:noFill/>
                </a:ln>
                <a:solidFill>
                  <a:prstClr val="black"/>
                </a:solidFill>
                <a:effectLst/>
                <a:uLnTx/>
                <a:uFillTx/>
                <a:latin typeface="Avenir Next LT Pro"/>
                <a:ea typeface="+mj-ea"/>
                <a:cs typeface="+mj-cs"/>
              </a:rPr>
            </a:br>
            <a:r>
              <a:rPr kumimoji="0" lang="en-US" sz="2800" b="0" i="0" u="none" strike="noStrike" kern="1200" cap="none" spc="0" normalizeH="0" baseline="0" noProof="0" dirty="0">
                <a:ln>
                  <a:noFill/>
                </a:ln>
                <a:solidFill>
                  <a:prstClr val="black"/>
                </a:solidFill>
                <a:effectLst/>
                <a:uLnTx/>
                <a:uFillTx/>
                <a:latin typeface="Avenir Next LT Pro"/>
                <a:ea typeface="+mj-ea"/>
                <a:cs typeface="+mj-cs"/>
              </a:rPr>
              <a:t>vs. </a:t>
            </a:r>
            <a:br>
              <a:rPr kumimoji="0" lang="en-US" sz="2800" b="0" i="0" u="none" strike="noStrike" kern="1200" cap="none" spc="0" normalizeH="0" baseline="0" noProof="0" dirty="0">
                <a:ln>
                  <a:noFill/>
                </a:ln>
                <a:solidFill>
                  <a:prstClr val="black"/>
                </a:solidFill>
                <a:effectLst/>
                <a:uLnTx/>
                <a:uFillTx/>
                <a:latin typeface="Avenir Next LT Pro"/>
                <a:ea typeface="+mj-ea"/>
                <a:cs typeface="+mj-cs"/>
              </a:rPr>
            </a:br>
            <a:r>
              <a:rPr kumimoji="0" lang="en-US" sz="2800" b="0" i="0" u="none" strike="noStrike" kern="1200" cap="none" spc="0" normalizeH="0" baseline="0" noProof="0" dirty="0">
                <a:ln>
                  <a:noFill/>
                </a:ln>
                <a:solidFill>
                  <a:prstClr val="black"/>
                </a:solidFill>
                <a:effectLst/>
                <a:uLnTx/>
                <a:uFillTx/>
                <a:latin typeface="Avenir Next LT Pro"/>
                <a:ea typeface="+mj-ea"/>
                <a:cs typeface="+mj-cs"/>
              </a:rPr>
              <a:t>Population</a:t>
            </a:r>
          </a:p>
        </p:txBody>
      </p:sp>
    </p:spTree>
    <p:extLst>
      <p:ext uri="{BB962C8B-B14F-4D97-AF65-F5344CB8AC3E}">
        <p14:creationId xmlns:p14="http://schemas.microsoft.com/office/powerpoint/2010/main" val="2444651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ED062-49E2-4507-BC3A-8D35C967911C}"/>
              </a:ext>
            </a:extLst>
          </p:cNvPr>
          <p:cNvSpPr>
            <a:spLocks noGrp="1"/>
          </p:cNvSpPr>
          <p:nvPr>
            <p:ph type="title"/>
          </p:nvPr>
        </p:nvSpPr>
        <p:spPr/>
        <p:txBody>
          <a:bodyPr/>
          <a:lstStyle/>
          <a:p>
            <a:r>
              <a:rPr lang="en-US" dirty="0"/>
              <a:t>Average Hotel Rating vs. Population </a:t>
            </a:r>
          </a:p>
        </p:txBody>
      </p:sp>
      <p:pic>
        <p:nvPicPr>
          <p:cNvPr id="5" name="Picture 4">
            <a:extLst>
              <a:ext uri="{FF2B5EF4-FFF2-40B4-BE49-F238E27FC236}">
                <a16:creationId xmlns:a16="http://schemas.microsoft.com/office/drawing/2014/main" id="{7421E598-E671-47BB-B161-D23027991C54}"/>
              </a:ext>
            </a:extLst>
          </p:cNvPr>
          <p:cNvPicPr>
            <a:picLocks noChangeAspect="1"/>
          </p:cNvPicPr>
          <p:nvPr/>
        </p:nvPicPr>
        <p:blipFill>
          <a:blip r:embed="rId2"/>
          <a:stretch>
            <a:fillRect/>
          </a:stretch>
        </p:blipFill>
        <p:spPr>
          <a:xfrm>
            <a:off x="2245453" y="1393809"/>
            <a:ext cx="7701094" cy="5464191"/>
          </a:xfrm>
          <a:prstGeom prst="rect">
            <a:avLst/>
          </a:prstGeom>
        </p:spPr>
      </p:pic>
    </p:spTree>
    <p:extLst>
      <p:ext uri="{BB962C8B-B14F-4D97-AF65-F5344CB8AC3E}">
        <p14:creationId xmlns:p14="http://schemas.microsoft.com/office/powerpoint/2010/main" val="3726124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77C84-9F6C-439E-9F90-63D60D4B97D8}"/>
              </a:ext>
            </a:extLst>
          </p:cNvPr>
          <p:cNvSpPr>
            <a:spLocks noGrp="1"/>
          </p:cNvSpPr>
          <p:nvPr>
            <p:ph type="title"/>
          </p:nvPr>
        </p:nvSpPr>
        <p:spPr/>
        <p:txBody>
          <a:bodyPr/>
          <a:lstStyle/>
          <a:p>
            <a:r>
              <a:rPr lang="en-US" dirty="0"/>
              <a:t>Summary</a:t>
            </a:r>
          </a:p>
        </p:txBody>
      </p:sp>
      <p:sp>
        <p:nvSpPr>
          <p:cNvPr id="5" name="Rectangle 2">
            <a:extLst>
              <a:ext uri="{FF2B5EF4-FFF2-40B4-BE49-F238E27FC236}">
                <a16:creationId xmlns:a16="http://schemas.microsoft.com/office/drawing/2014/main" id="{08360246-6C5B-49B4-8B07-E7D69A799E7C}"/>
              </a:ext>
            </a:extLst>
          </p:cNvPr>
          <p:cNvSpPr>
            <a:spLocks noGrp="1" noChangeArrowheads="1"/>
          </p:cNvSpPr>
          <p:nvPr>
            <p:ph idx="1"/>
          </p:nvPr>
        </p:nvSpPr>
        <p:spPr bwMode="auto">
          <a:xfrm>
            <a:off x="641253" y="2082173"/>
            <a:ext cx="10387817" cy="36625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D1C1D"/>
                </a:solidFill>
                <a:effectLst/>
                <a:latin typeface="inherit"/>
              </a:rPr>
              <a:t>Question 1: Is there any correlation between average hotel rating and crime rate? </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D1C1D"/>
                </a:solidFill>
                <a:effectLst/>
                <a:latin typeface="inherit"/>
              </a:rPr>
              <a:t>There is a weak correlation between average hotel rating and crime rate when using overall crime rate (r value is 0.12). When breaking down the crime rate to person and property crime rates, there are some differences. With property crime rate, the r value is 0.15 another weak correlation. The person crime rate compared to average hotel rating has an r value of 0.002 making correlation non-existent. Average hotel rating could be affected by property crime rates.</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D1C1D"/>
                </a:solidFill>
                <a:effectLst/>
                <a:latin typeface="inherit"/>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D1C1D"/>
                </a:solidFill>
                <a:effectLst/>
                <a:latin typeface="inherit"/>
              </a:rPr>
              <a:t>Question 2: Is there any correlation between a city's population and crime rate? </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D1C1D"/>
                </a:solidFill>
                <a:effectLst/>
                <a:latin typeface="inherit"/>
              </a:rPr>
              <a:t>The r value for total crime rate and city population is 0.02 which means correlation doesn't exist. However, when looking at the total crime occurrences and population, there is an r value of 0.87 which is a very strong correlation. This should not be surprising as more people means higher chance of crime.</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D1C1D"/>
                </a:solidFill>
                <a:effectLst/>
                <a:latin typeface="inherit"/>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D1C1D"/>
                </a:solidFill>
                <a:effectLst/>
                <a:latin typeface="inherit"/>
              </a:rPr>
              <a:t>Question 3: Is there any correlation between a city's population and average hotel rating? </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D1C1D"/>
                </a:solidFill>
                <a:effectLst/>
                <a:latin typeface="inherit"/>
              </a:rPr>
              <a:t>The r value for city's population and average hotel rating is 0.03 making another non-existent correlation. </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D1C1D"/>
                </a:solidFill>
                <a:effectLst/>
                <a:latin typeface="inherit"/>
              </a:rPr>
              <a:t>​</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D1C1D"/>
                </a:solidFill>
                <a:effectLst/>
                <a:latin typeface="inherit"/>
              </a:rPr>
              <a:t>For our overall hypothesis, there is not strong correlation to suggest that crime rate has an effect on average hotel rating, nor is there a strong correlation between crime rate and population. Our findings are not enough to influence any future travel plans. </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1D1C1D"/>
                </a:solidFill>
                <a:effectLst/>
                <a:latin typeface="inherit"/>
              </a:rPr>
              <a:t>​</a:t>
            </a:r>
            <a:endParaRPr kumimoji="0" lang="en-US"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324175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3F2F3-0BB8-431D-B0FF-24417CDEF361}"/>
              </a:ext>
            </a:extLst>
          </p:cNvPr>
          <p:cNvSpPr>
            <a:spLocks noGrp="1"/>
          </p:cNvSpPr>
          <p:nvPr>
            <p:ph type="title"/>
          </p:nvPr>
        </p:nvSpPr>
        <p:spPr/>
        <p:txBody>
          <a:bodyPr/>
          <a:lstStyle/>
          <a:p>
            <a:r>
              <a:rPr lang="en-US" dirty="0"/>
              <a:t>Future Research</a:t>
            </a:r>
          </a:p>
        </p:txBody>
      </p:sp>
      <p:sp>
        <p:nvSpPr>
          <p:cNvPr id="3" name="Content Placeholder 2">
            <a:extLst>
              <a:ext uri="{FF2B5EF4-FFF2-40B4-BE49-F238E27FC236}">
                <a16:creationId xmlns:a16="http://schemas.microsoft.com/office/drawing/2014/main" id="{B47FD2C9-FEE8-4059-9E6F-F369122DAF15}"/>
              </a:ext>
            </a:extLst>
          </p:cNvPr>
          <p:cNvSpPr>
            <a:spLocks noGrp="1"/>
          </p:cNvSpPr>
          <p:nvPr>
            <p:ph idx="1"/>
          </p:nvPr>
        </p:nvSpPr>
        <p:spPr/>
        <p:txBody>
          <a:bodyPr/>
          <a:lstStyle/>
          <a:p>
            <a:r>
              <a:rPr lang="en-US" dirty="0"/>
              <a:t>Narrow our searches to neighborhoods instead of overall city data. </a:t>
            </a:r>
          </a:p>
          <a:p>
            <a:r>
              <a:rPr lang="en-US" dirty="0"/>
              <a:t>Include more hotels and categorize by hotel types (ex. star rating). </a:t>
            </a:r>
          </a:p>
          <a:p>
            <a:r>
              <a:rPr lang="en-US" dirty="0"/>
              <a:t>Investigate more cities. </a:t>
            </a:r>
          </a:p>
          <a:p>
            <a:r>
              <a:rPr lang="en-US" dirty="0"/>
              <a:t>What time of year has the highest crime rate?</a:t>
            </a:r>
          </a:p>
        </p:txBody>
      </p:sp>
    </p:spTree>
    <p:extLst>
      <p:ext uri="{BB962C8B-B14F-4D97-AF65-F5344CB8AC3E}">
        <p14:creationId xmlns:p14="http://schemas.microsoft.com/office/powerpoint/2010/main" val="2390094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E8691-61B6-4564-8F23-9B2CF047CF1D}"/>
              </a:ext>
            </a:extLst>
          </p:cNvPr>
          <p:cNvSpPr>
            <a:spLocks noGrp="1"/>
          </p:cNvSpPr>
          <p:nvPr>
            <p:ph type="title"/>
          </p:nvPr>
        </p:nvSpPr>
        <p:spPr>
          <a:xfrm>
            <a:off x="3051231" y="654481"/>
            <a:ext cx="4463623" cy="1314996"/>
          </a:xfrm>
        </p:spPr>
        <p:txBody>
          <a:bodyPr anchor="b">
            <a:normAutofit/>
          </a:bodyPr>
          <a:lstStyle/>
          <a:p>
            <a:r>
              <a:rPr lang="en-US" dirty="0"/>
              <a:t>Select Cities</a:t>
            </a:r>
          </a:p>
        </p:txBody>
      </p:sp>
      <p:sp>
        <p:nvSpPr>
          <p:cNvPr id="9" name="Content Placeholder 8">
            <a:extLst>
              <a:ext uri="{FF2B5EF4-FFF2-40B4-BE49-F238E27FC236}">
                <a16:creationId xmlns:a16="http://schemas.microsoft.com/office/drawing/2014/main" id="{3876BF05-46CF-4929-95ED-E50EE648DE5E}"/>
              </a:ext>
            </a:extLst>
          </p:cNvPr>
          <p:cNvSpPr>
            <a:spLocks noGrp="1"/>
          </p:cNvSpPr>
          <p:nvPr>
            <p:ph idx="1"/>
          </p:nvPr>
        </p:nvSpPr>
        <p:spPr>
          <a:xfrm>
            <a:off x="3864188" y="2159056"/>
            <a:ext cx="4463623" cy="4044463"/>
          </a:xfrm>
        </p:spPr>
        <p:txBody>
          <a:bodyPr>
            <a:noAutofit/>
          </a:bodyPr>
          <a:lstStyle/>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Avenir Next LT Pro"/>
                <a:ea typeface="+mn-ea"/>
                <a:cs typeface="+mn-cs"/>
              </a:rPr>
              <a:t>Kansas City, MO</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Avenir Next LT Pro"/>
                <a:ea typeface="+mn-ea"/>
                <a:cs typeface="+mn-cs"/>
              </a:rPr>
              <a:t>New Orleans, LA</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Avenir Next LT Pro"/>
                <a:ea typeface="+mn-ea"/>
                <a:cs typeface="+mn-cs"/>
              </a:rPr>
              <a:t>Dallas, TX</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Avenir Next LT Pro"/>
                <a:ea typeface="+mn-ea"/>
                <a:cs typeface="+mn-cs"/>
              </a:rPr>
              <a:t>Portland, OR</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Avenir Next LT Pro"/>
                <a:ea typeface="+mn-ea"/>
                <a:cs typeface="+mn-cs"/>
              </a:rPr>
              <a:t>Charlottesville, VA</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Avenir Next LT Pro"/>
                <a:ea typeface="+mn-ea"/>
                <a:cs typeface="+mn-cs"/>
              </a:rPr>
              <a:t>Chicago, IL</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Avenir Next LT Pro"/>
                <a:ea typeface="+mn-ea"/>
                <a:cs typeface="+mn-cs"/>
              </a:rPr>
              <a:t>Denver, CO</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Avenir Next LT Pro"/>
                <a:ea typeface="+mn-ea"/>
                <a:cs typeface="+mn-cs"/>
              </a:rPr>
              <a:t>Sioux Falls, SD</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Avenir Next LT Pro"/>
                <a:ea typeface="+mn-ea"/>
                <a:cs typeface="+mn-cs"/>
              </a:rPr>
              <a:t>Las Vegas, NV</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Avenir Next LT Pro"/>
                <a:ea typeface="+mn-ea"/>
                <a:cs typeface="+mn-cs"/>
              </a:rPr>
              <a:t>San Francisco, CA</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Avenir Next LT Pro"/>
                <a:ea typeface="+mn-ea"/>
                <a:cs typeface="+mn-cs"/>
              </a:rPr>
              <a:t>Chattanooga, TN</a:t>
            </a:r>
          </a:p>
          <a:p>
            <a:pPr marL="228600" marR="0" lvl="0" indent="-228600" algn="l" defTabSz="914400"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prstClr val="black"/>
                </a:solidFill>
                <a:effectLst/>
                <a:uLnTx/>
                <a:uFillTx/>
                <a:latin typeface="Avenir Next LT Pro"/>
                <a:ea typeface="+mn-ea"/>
                <a:cs typeface="+mn-cs"/>
              </a:rPr>
              <a:t>Boston, MA</a:t>
            </a:r>
            <a:endParaRPr lang="en-US" sz="1400" b="1" dirty="0"/>
          </a:p>
        </p:txBody>
      </p:sp>
      <p:pic>
        <p:nvPicPr>
          <p:cNvPr id="5" name="Content Placeholder 4" descr="A picture containing sky, outdoor, nature&#10;&#10;Description automatically generated">
            <a:extLst>
              <a:ext uri="{FF2B5EF4-FFF2-40B4-BE49-F238E27FC236}">
                <a16:creationId xmlns:a16="http://schemas.microsoft.com/office/drawing/2014/main" id="{6D29C231-248F-4985-803D-3C2A6DC926B2}"/>
              </a:ext>
            </a:extLst>
          </p:cNvPr>
          <p:cNvPicPr>
            <a:picLocks noChangeAspect="1"/>
          </p:cNvPicPr>
          <p:nvPr/>
        </p:nvPicPr>
        <p:blipFill rotWithShape="1">
          <a:blip r:embed="rId2">
            <a:extLst>
              <a:ext uri="{28A0092B-C50C-407E-A947-70E740481C1C}">
                <a14:useLocalDpi xmlns:a14="http://schemas.microsoft.com/office/drawing/2010/main" val="0"/>
              </a:ext>
            </a:extLst>
          </a:blip>
          <a:srcRect l="10247" r="23002" b="-2"/>
          <a:stretch/>
        </p:blipFill>
        <p:spPr>
          <a:xfrm>
            <a:off x="7020480" y="871280"/>
            <a:ext cx="4415738" cy="4415738"/>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pic>
        <p:nvPicPr>
          <p:cNvPr id="13" name="Picture 12" descr="A picture containing ground, weapon, gun, outdoor&#10;&#10;Description automatically generated">
            <a:extLst>
              <a:ext uri="{FF2B5EF4-FFF2-40B4-BE49-F238E27FC236}">
                <a16:creationId xmlns:a16="http://schemas.microsoft.com/office/drawing/2014/main" id="{8268905F-87A1-44C7-9FDF-B901A731F9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447064">
            <a:off x="281126" y="4446751"/>
            <a:ext cx="2517166" cy="1678111"/>
          </a:xfrm>
          <a:prstGeom prst="rect">
            <a:avLst/>
          </a:prstGeom>
        </p:spPr>
      </p:pic>
    </p:spTree>
    <p:extLst>
      <p:ext uri="{BB962C8B-B14F-4D97-AF65-F5344CB8AC3E}">
        <p14:creationId xmlns:p14="http://schemas.microsoft.com/office/powerpoint/2010/main" val="2635727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619A9-9A19-47B9-83B5-3ED3221220EB}"/>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80973D1B-35F1-4FA6-83D2-D6A6F1D75822}"/>
              </a:ext>
            </a:extLst>
          </p:cNvPr>
          <p:cNvSpPr>
            <a:spLocks noGrp="1"/>
          </p:cNvSpPr>
          <p:nvPr>
            <p:ph idx="1"/>
          </p:nvPr>
        </p:nvSpPr>
        <p:spPr/>
        <p:txBody>
          <a:bodyPr/>
          <a:lstStyle/>
          <a:p>
            <a:r>
              <a:rPr lang="en-US" dirty="0"/>
              <a:t>Is there any correlation between average hotel ratings and crime rate?</a:t>
            </a:r>
          </a:p>
          <a:p>
            <a:r>
              <a:rPr lang="en-US" dirty="0"/>
              <a:t>Is there any correlation between a city’s population and crime rate?</a:t>
            </a:r>
          </a:p>
          <a:p>
            <a:r>
              <a:rPr lang="en-US" dirty="0"/>
              <a:t>Is there any correlation between a city’s population and average hotel rating?</a:t>
            </a:r>
          </a:p>
        </p:txBody>
      </p:sp>
    </p:spTree>
    <p:extLst>
      <p:ext uri="{BB962C8B-B14F-4D97-AF65-F5344CB8AC3E}">
        <p14:creationId xmlns:p14="http://schemas.microsoft.com/office/powerpoint/2010/main" val="743978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3839E-AE29-43A3-A8FD-75901A0E9817}"/>
              </a:ext>
            </a:extLst>
          </p:cNvPr>
          <p:cNvSpPr>
            <a:spLocks noGrp="1"/>
          </p:cNvSpPr>
          <p:nvPr>
            <p:ph type="title"/>
          </p:nvPr>
        </p:nvSpPr>
        <p:spPr/>
        <p:txBody>
          <a:bodyPr/>
          <a:lstStyle/>
          <a:p>
            <a:r>
              <a:rPr lang="en-US" dirty="0"/>
              <a:t>Brief Summary of Findings</a:t>
            </a:r>
          </a:p>
        </p:txBody>
      </p:sp>
      <p:sp>
        <p:nvSpPr>
          <p:cNvPr id="3" name="Content Placeholder 2">
            <a:extLst>
              <a:ext uri="{FF2B5EF4-FFF2-40B4-BE49-F238E27FC236}">
                <a16:creationId xmlns:a16="http://schemas.microsoft.com/office/drawing/2014/main" id="{167F03DC-1A7F-4D1B-B843-4CE4C2111834}"/>
              </a:ext>
            </a:extLst>
          </p:cNvPr>
          <p:cNvSpPr>
            <a:spLocks noGrp="1"/>
          </p:cNvSpPr>
          <p:nvPr>
            <p:ph idx="1"/>
          </p:nvPr>
        </p:nvSpPr>
        <p:spPr>
          <a:xfrm>
            <a:off x="838200" y="1825625"/>
            <a:ext cx="10515600" cy="4667250"/>
          </a:xfrm>
        </p:spPr>
        <p:txBody>
          <a:bodyPr/>
          <a:lstStyle/>
          <a:p>
            <a:r>
              <a:rPr lang="en-US" sz="2400" dirty="0"/>
              <a:t>Is there any correlation between average hotel ratings and crime rate?</a:t>
            </a:r>
          </a:p>
          <a:p>
            <a:pPr marL="457200" lvl="1" indent="0">
              <a:buNone/>
            </a:pPr>
            <a:r>
              <a:rPr lang="en-US" sz="2800" dirty="0"/>
              <a:t>There is a weak correlation.</a:t>
            </a:r>
            <a:br>
              <a:rPr lang="en-US" sz="2800" dirty="0"/>
            </a:br>
            <a:endParaRPr lang="en-US" sz="2800" dirty="0"/>
          </a:p>
          <a:p>
            <a:r>
              <a:rPr lang="en-US" sz="2400" dirty="0"/>
              <a:t>Is there any correlation between a city’s population and crime rate?</a:t>
            </a:r>
          </a:p>
          <a:p>
            <a:pPr marL="457200" lvl="1" indent="0">
              <a:buNone/>
            </a:pPr>
            <a:r>
              <a:rPr lang="en-US" sz="2800" dirty="0"/>
              <a:t>There was very little to no correlation.</a:t>
            </a:r>
            <a:br>
              <a:rPr lang="en-US" sz="2800" dirty="0"/>
            </a:br>
            <a:endParaRPr lang="en-US" sz="2800" dirty="0"/>
          </a:p>
          <a:p>
            <a:r>
              <a:rPr lang="en-US" sz="2400" dirty="0"/>
              <a:t>Is there any correlation between a city’s population and average hotel rating?</a:t>
            </a:r>
          </a:p>
          <a:p>
            <a:pPr marL="457200" lvl="1" indent="0">
              <a:buNone/>
            </a:pPr>
            <a:r>
              <a:rPr lang="en-US" sz="2800" dirty="0"/>
              <a:t>There is no correlation.</a:t>
            </a:r>
          </a:p>
          <a:p>
            <a:pPr lvl="1"/>
            <a:endParaRPr lang="en-US" dirty="0"/>
          </a:p>
          <a:p>
            <a:endParaRPr lang="en-US" dirty="0"/>
          </a:p>
        </p:txBody>
      </p:sp>
    </p:spTree>
    <p:extLst>
      <p:ext uri="{BB962C8B-B14F-4D97-AF65-F5344CB8AC3E}">
        <p14:creationId xmlns:p14="http://schemas.microsoft.com/office/powerpoint/2010/main" val="272838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1" name="Freeform: Shape 10">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9" name="Rectangle 18">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4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511D58CB-7D90-4173-97D3-C1022D721767}"/>
              </a:ext>
            </a:extLst>
          </p:cNvPr>
          <p:cNvSpPr>
            <a:spLocks noGrp="1"/>
          </p:cNvSpPr>
          <p:nvPr>
            <p:ph type="title"/>
          </p:nvPr>
        </p:nvSpPr>
        <p:spPr>
          <a:xfrm>
            <a:off x="640677" y="379377"/>
            <a:ext cx="3522504" cy="887847"/>
          </a:xfrm>
        </p:spPr>
        <p:txBody>
          <a:bodyPr vert="horz" lIns="91440" tIns="45720" rIns="91440" bIns="45720" rtlCol="0" anchor="b">
            <a:normAutofit/>
          </a:bodyPr>
          <a:lstStyle/>
          <a:p>
            <a:r>
              <a:rPr lang="en-US" sz="4000" b="1" cap="all" spc="1500" dirty="0">
                <a:ea typeface="Source Sans Pro SemiBold" panose="020B0603030403020204" pitchFamily="34" charset="0"/>
              </a:rPr>
              <a:t>Data</a:t>
            </a:r>
          </a:p>
        </p:txBody>
      </p:sp>
      <p:pic>
        <p:nvPicPr>
          <p:cNvPr id="5" name="Content Placeholder 4" descr="A screenshot of a video game&#10;&#10;Description automatically generated">
            <a:extLst>
              <a:ext uri="{FF2B5EF4-FFF2-40B4-BE49-F238E27FC236}">
                <a16:creationId xmlns:a16="http://schemas.microsoft.com/office/drawing/2014/main" id="{A7DD7C83-323A-41CF-AFDE-2EE49E26D14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618" r="18384" b="2"/>
          <a:stretch/>
        </p:blipFill>
        <p:spPr>
          <a:xfrm>
            <a:off x="6260430" y="401247"/>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ln w="25400">
            <a:noFill/>
          </a:ln>
        </p:spPr>
      </p:pic>
      <p:sp>
        <p:nvSpPr>
          <p:cNvPr id="21"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3"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5"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tx1"/>
          </a:solidFill>
        </p:grpSpPr>
        <p:sp>
          <p:nvSpPr>
            <p:cNvPr id="26" name="Freeform: Shape 25">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29"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tx1"/>
          </a:solidFill>
        </p:grpSpPr>
        <p:sp>
          <p:nvSpPr>
            <p:cNvPr id="30" name="Freeform: Shape 29">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99" name="TextBox 198">
            <a:extLst>
              <a:ext uri="{FF2B5EF4-FFF2-40B4-BE49-F238E27FC236}">
                <a16:creationId xmlns:a16="http://schemas.microsoft.com/office/drawing/2014/main" id="{F49EA4D0-84EA-40C1-8FEF-003DE826993A}"/>
              </a:ext>
            </a:extLst>
          </p:cNvPr>
          <p:cNvSpPr txBox="1"/>
          <p:nvPr/>
        </p:nvSpPr>
        <p:spPr>
          <a:xfrm>
            <a:off x="150942" y="2048612"/>
            <a:ext cx="6190159" cy="4278094"/>
          </a:xfrm>
          <a:prstGeom prst="rect">
            <a:avLst/>
          </a:prstGeom>
          <a:noFill/>
        </p:spPr>
        <p:txBody>
          <a:bodyPr wrap="square">
            <a:spAutoFit/>
          </a:bodyPr>
          <a:lstStyle/>
          <a:p>
            <a:r>
              <a:rPr lang="en-US" sz="1600" b="0" i="0" dirty="0">
                <a:solidFill>
                  <a:srgbClr val="1D1C1D"/>
                </a:solidFill>
                <a:effectLst/>
                <a:latin typeface="Slack-Lato"/>
              </a:rPr>
              <a:t>City Coordinates</a:t>
            </a:r>
          </a:p>
          <a:p>
            <a:r>
              <a:rPr lang="en-US" sz="1600" b="0" i="0" u="none" strike="noStrike" dirty="0">
                <a:effectLst/>
                <a:latin typeface="Slack-Lato"/>
                <a:hlinkClick r:id="rId3"/>
              </a:rPr>
              <a:t>https://latitudelongitude.org/us/</a:t>
            </a:r>
            <a:r>
              <a:rPr lang="en-US" sz="1600" b="0" i="0" dirty="0">
                <a:solidFill>
                  <a:srgbClr val="1D1C1D"/>
                </a:solidFill>
                <a:effectLst/>
                <a:latin typeface="Slack-Lato"/>
              </a:rPr>
              <a:t>  </a:t>
            </a:r>
            <a:br>
              <a:rPr lang="en-US" sz="1600" dirty="0"/>
            </a:br>
            <a:r>
              <a:rPr lang="en-US" sz="1600" b="0" i="0" dirty="0">
                <a:solidFill>
                  <a:srgbClr val="1D1C1D"/>
                </a:solidFill>
                <a:effectLst/>
                <a:latin typeface="Slack-Lato"/>
              </a:rPr>
              <a:t>Charlottesville, </a:t>
            </a:r>
            <a:r>
              <a:rPr lang="en-US" sz="1600" dirty="0">
                <a:solidFill>
                  <a:srgbClr val="1D1C1D"/>
                </a:solidFill>
                <a:latin typeface="Slack-Lato"/>
              </a:rPr>
              <a:t>V</a:t>
            </a:r>
            <a:r>
              <a:rPr lang="en-US" sz="1600" b="0" i="0" dirty="0">
                <a:solidFill>
                  <a:srgbClr val="1D1C1D"/>
                </a:solidFill>
                <a:effectLst/>
                <a:latin typeface="Slack-Lato"/>
              </a:rPr>
              <a:t>A Coordinates</a:t>
            </a:r>
          </a:p>
          <a:p>
            <a:r>
              <a:rPr lang="en-US" sz="1600" b="0" i="0" u="none" strike="noStrike" dirty="0">
                <a:effectLst/>
                <a:latin typeface="Slack-Lato"/>
                <a:hlinkClick r:id="rId4"/>
              </a:rPr>
              <a:t>https://www.lat-long.com/Latitude-Longitude-1498463-Virginia-Charlottesville.html</a:t>
            </a:r>
            <a:r>
              <a:rPr lang="en-US" sz="1600" b="0" i="0" dirty="0">
                <a:solidFill>
                  <a:srgbClr val="1D1C1D"/>
                </a:solidFill>
                <a:effectLst/>
                <a:latin typeface="Slack-Lato"/>
              </a:rPr>
              <a:t>  </a:t>
            </a:r>
            <a:br>
              <a:rPr lang="en-US" sz="1600" dirty="0"/>
            </a:br>
            <a:r>
              <a:rPr lang="en-US" sz="1600" b="0" i="0" dirty="0">
                <a:solidFill>
                  <a:srgbClr val="1D1C1D"/>
                </a:solidFill>
                <a:effectLst/>
                <a:latin typeface="Slack-Lato"/>
              </a:rPr>
              <a:t>FBI Crime Data Explorer API</a:t>
            </a:r>
          </a:p>
          <a:p>
            <a:r>
              <a:rPr lang="en-US" sz="1600" b="0" i="0" u="none" strike="noStrike" dirty="0">
                <a:effectLst/>
                <a:latin typeface="Slack-Lato"/>
                <a:hlinkClick r:id="rId5"/>
              </a:rPr>
              <a:t>https://crime-data-explorer.fr.cloud.gov/api</a:t>
            </a:r>
            <a:r>
              <a:rPr lang="en-US" sz="1600" b="0" i="0" dirty="0">
                <a:solidFill>
                  <a:srgbClr val="1D1C1D"/>
                </a:solidFill>
                <a:effectLst/>
                <a:latin typeface="Slack-Lato"/>
              </a:rPr>
              <a:t>  </a:t>
            </a:r>
            <a:br>
              <a:rPr lang="en-US" sz="1600" dirty="0"/>
            </a:br>
            <a:r>
              <a:rPr lang="en-US" sz="1600" b="0" i="0" dirty="0">
                <a:solidFill>
                  <a:srgbClr val="1D1C1D"/>
                </a:solidFill>
                <a:effectLst/>
                <a:latin typeface="Slack-Lato"/>
              </a:rPr>
              <a:t>ORI Lookup Table (provided by: ICPSR)</a:t>
            </a:r>
            <a:r>
              <a:rPr lang="en-US" sz="1600" b="0" i="0" dirty="0">
                <a:solidFill>
                  <a:srgbClr val="1D1C1D"/>
                </a:solidFill>
                <a:effectLst/>
                <a:latin typeface="Slack-Lato"/>
                <a:hlinkClick r:id="rId6"/>
              </a:rPr>
              <a:t>’</a:t>
            </a:r>
          </a:p>
          <a:p>
            <a:r>
              <a:rPr lang="en-US" sz="1600" b="0" i="0" u="none" strike="noStrike" dirty="0">
                <a:effectLst/>
                <a:latin typeface="Slack-Lato"/>
                <a:hlinkClick r:id="rId6"/>
              </a:rPr>
              <a:t>https://www.icpsr.umich.edu/files/NACJD/ORIs/STATESoris.html</a:t>
            </a:r>
            <a:r>
              <a:rPr lang="en-US" sz="1600" b="0" i="0" dirty="0">
                <a:solidFill>
                  <a:srgbClr val="1D1C1D"/>
                </a:solidFill>
                <a:effectLst/>
                <a:latin typeface="Slack-Lato"/>
              </a:rPr>
              <a:t> </a:t>
            </a:r>
            <a:br>
              <a:rPr lang="en-US" sz="1600" dirty="0"/>
            </a:br>
            <a:r>
              <a:rPr lang="en-US" sz="1600" b="0" i="0" dirty="0">
                <a:solidFill>
                  <a:srgbClr val="1D1C1D"/>
                </a:solidFill>
                <a:effectLst/>
                <a:latin typeface="Slack-Lato"/>
              </a:rPr>
              <a:t>Crime Rate Calculation </a:t>
            </a:r>
            <a:r>
              <a:rPr lang="en-US" sz="1600" b="0" i="0" u="none" strike="noStrike" dirty="0">
                <a:effectLst/>
                <a:latin typeface="Slack-Lato"/>
                <a:hlinkClick r:id="rId7"/>
              </a:rPr>
              <a:t>https://oag.ca.gov/sites/all/files/agweb/pdfs/cjsc/prof10/formulas.pdf</a:t>
            </a:r>
            <a:br>
              <a:rPr lang="en-US" sz="1600" dirty="0"/>
            </a:br>
            <a:r>
              <a:rPr lang="en-US" sz="1600" b="0" i="0" dirty="0">
                <a:solidFill>
                  <a:srgbClr val="1D1C1D"/>
                </a:solidFill>
                <a:effectLst/>
                <a:latin typeface="Slack-Lato"/>
              </a:rPr>
              <a:t>Population Data</a:t>
            </a:r>
          </a:p>
          <a:p>
            <a:r>
              <a:rPr lang="en-US" sz="1600" b="0" i="0" u="none" strike="noStrike" dirty="0">
                <a:effectLst/>
                <a:latin typeface="Slack-Lato"/>
                <a:hlinkClick r:id="rId8"/>
              </a:rPr>
              <a:t>https://github.com/CommerceDataService/census-wrapper</a:t>
            </a:r>
            <a:br>
              <a:rPr lang="en-US" sz="1600" dirty="0"/>
            </a:br>
            <a:r>
              <a:rPr lang="en-US" sz="1600" b="0" i="0" dirty="0">
                <a:solidFill>
                  <a:srgbClr val="1D1C1D"/>
                </a:solidFill>
                <a:effectLst/>
                <a:latin typeface="Slack-Lato"/>
              </a:rPr>
              <a:t>Population Labels</a:t>
            </a:r>
          </a:p>
          <a:p>
            <a:r>
              <a:rPr lang="en-US" sz="1600" dirty="0">
                <a:latin typeface="Slack-Lato"/>
                <a:hlinkClick r:id="rId9"/>
              </a:rPr>
              <a:t>https://gist.github.com/afhaque/60558290d6efd892351c4b64e5c01e9b</a:t>
            </a:r>
            <a:endParaRPr lang="en-US" sz="1600" dirty="0">
              <a:latin typeface="Slack-Lato"/>
            </a:endParaRPr>
          </a:p>
          <a:p>
            <a:r>
              <a:rPr lang="en-US" sz="1600" b="0" i="0" dirty="0">
                <a:solidFill>
                  <a:srgbClr val="1D1C1D"/>
                </a:solidFill>
                <a:effectLst/>
                <a:latin typeface="Slack-Lato"/>
              </a:rPr>
              <a:t>Hotel Reviews Using Google Places Library</a:t>
            </a:r>
          </a:p>
          <a:p>
            <a:r>
              <a:rPr lang="en-US" sz="1600" b="0" i="0" u="none" strike="noStrike" dirty="0">
                <a:effectLst/>
                <a:latin typeface="Slack-Lato"/>
                <a:hlinkClick r:id="rId10"/>
              </a:rPr>
              <a:t>https://developers.google.com/maps/documentation/javascript/places</a:t>
            </a:r>
            <a:endParaRPr lang="en-US" sz="1600" dirty="0"/>
          </a:p>
        </p:txBody>
      </p:sp>
    </p:spTree>
    <p:extLst>
      <p:ext uri="{BB962C8B-B14F-4D97-AF65-F5344CB8AC3E}">
        <p14:creationId xmlns:p14="http://schemas.microsoft.com/office/powerpoint/2010/main" val="2230283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093ED-E416-4430-BBA8-3FDDC824C919}"/>
              </a:ext>
            </a:extLst>
          </p:cNvPr>
          <p:cNvSpPr>
            <a:spLocks noGrp="1"/>
          </p:cNvSpPr>
          <p:nvPr>
            <p:ph type="title"/>
          </p:nvPr>
        </p:nvSpPr>
        <p:spPr/>
        <p:txBody>
          <a:bodyPr/>
          <a:lstStyle/>
          <a:p>
            <a:r>
              <a:rPr lang="en-US" dirty="0"/>
              <a:t>Data - Latitude and Longitude</a:t>
            </a:r>
          </a:p>
        </p:txBody>
      </p:sp>
      <p:pic>
        <p:nvPicPr>
          <p:cNvPr id="4" name="Content Placeholder 3">
            <a:extLst>
              <a:ext uri="{FF2B5EF4-FFF2-40B4-BE49-F238E27FC236}">
                <a16:creationId xmlns:a16="http://schemas.microsoft.com/office/drawing/2014/main" id="{BF788547-B137-40A1-A247-63D5468C3C79}"/>
              </a:ext>
            </a:extLst>
          </p:cNvPr>
          <p:cNvPicPr>
            <a:picLocks noGrp="1" noChangeAspect="1"/>
          </p:cNvPicPr>
          <p:nvPr>
            <p:ph idx="1"/>
          </p:nvPr>
        </p:nvPicPr>
        <p:blipFill>
          <a:blip r:embed="rId3"/>
          <a:stretch>
            <a:fillRect/>
          </a:stretch>
        </p:blipFill>
        <p:spPr>
          <a:xfrm>
            <a:off x="3368055" y="1825624"/>
            <a:ext cx="8353834" cy="4351338"/>
          </a:xfrm>
          <a:prstGeom prst="rect">
            <a:avLst/>
          </a:prstGeom>
        </p:spPr>
      </p:pic>
      <p:pic>
        <p:nvPicPr>
          <p:cNvPr id="3" name="Picture 2">
            <a:extLst>
              <a:ext uri="{FF2B5EF4-FFF2-40B4-BE49-F238E27FC236}">
                <a16:creationId xmlns:a16="http://schemas.microsoft.com/office/drawing/2014/main" id="{CD3B6D95-89D1-4FB5-B795-C11D20187FCF}"/>
              </a:ext>
            </a:extLst>
          </p:cNvPr>
          <p:cNvPicPr>
            <a:picLocks noChangeAspect="1"/>
          </p:cNvPicPr>
          <p:nvPr/>
        </p:nvPicPr>
        <p:blipFill>
          <a:blip r:embed="rId4"/>
          <a:stretch>
            <a:fillRect/>
          </a:stretch>
        </p:blipFill>
        <p:spPr>
          <a:xfrm>
            <a:off x="443880" y="2710656"/>
            <a:ext cx="3921253" cy="1730716"/>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a:effectLst/>
        </p:spPr>
        <p:style>
          <a:lnRef idx="0">
            <a:scrgbClr r="0" g="0" b="0"/>
          </a:lnRef>
          <a:fillRef idx="0">
            <a:scrgbClr r="0" g="0" b="0"/>
          </a:fillRef>
          <a:effectRef idx="0">
            <a:scrgbClr r="0" g="0" b="0"/>
          </a:effectRef>
          <a:fontRef idx="minor">
            <a:schemeClr val="lt1"/>
          </a:fontRef>
        </p:style>
      </p:pic>
    </p:spTree>
    <p:extLst>
      <p:ext uri="{BB962C8B-B14F-4D97-AF65-F5344CB8AC3E}">
        <p14:creationId xmlns:p14="http://schemas.microsoft.com/office/powerpoint/2010/main" val="2786755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65812-DA35-46A2-97C4-66EDF07DC5FF}"/>
              </a:ext>
            </a:extLst>
          </p:cNvPr>
          <p:cNvSpPr>
            <a:spLocks noGrp="1"/>
          </p:cNvSpPr>
          <p:nvPr>
            <p:ph type="title"/>
          </p:nvPr>
        </p:nvSpPr>
        <p:spPr>
          <a:xfrm>
            <a:off x="838200" y="146078"/>
            <a:ext cx="10515600" cy="1325563"/>
          </a:xfrm>
        </p:spPr>
        <p:txBody>
          <a:bodyPr>
            <a:normAutofit/>
          </a:bodyPr>
          <a:lstStyle/>
          <a:p>
            <a:r>
              <a:rPr lang="en-US" sz="4000" dirty="0"/>
              <a:t>Data - Crime Data Explorer</a:t>
            </a:r>
          </a:p>
        </p:txBody>
      </p:sp>
      <p:pic>
        <p:nvPicPr>
          <p:cNvPr id="4" name="Content Placeholder 3">
            <a:extLst>
              <a:ext uri="{FF2B5EF4-FFF2-40B4-BE49-F238E27FC236}">
                <a16:creationId xmlns:a16="http://schemas.microsoft.com/office/drawing/2014/main" id="{020328D1-C543-4F5B-962A-3156BA47526F}"/>
              </a:ext>
            </a:extLst>
          </p:cNvPr>
          <p:cNvPicPr>
            <a:picLocks noGrp="1" noChangeAspect="1"/>
          </p:cNvPicPr>
          <p:nvPr>
            <p:ph idx="1"/>
          </p:nvPr>
        </p:nvPicPr>
        <p:blipFill>
          <a:blip r:embed="rId3"/>
          <a:stretch>
            <a:fillRect/>
          </a:stretch>
        </p:blipFill>
        <p:spPr>
          <a:xfrm>
            <a:off x="4747354" y="993340"/>
            <a:ext cx="7444646" cy="4294476"/>
          </a:xfrm>
          <a:prstGeom prst="rect">
            <a:avLst/>
          </a:prstGeom>
        </p:spPr>
      </p:pic>
      <p:pic>
        <p:nvPicPr>
          <p:cNvPr id="3" name="Picture 2">
            <a:extLst>
              <a:ext uri="{FF2B5EF4-FFF2-40B4-BE49-F238E27FC236}">
                <a16:creationId xmlns:a16="http://schemas.microsoft.com/office/drawing/2014/main" id="{BE2F6194-3D8E-44F6-ACB3-EF3FD1BCB12E}"/>
              </a:ext>
            </a:extLst>
          </p:cNvPr>
          <p:cNvPicPr>
            <a:picLocks noChangeAspect="1"/>
          </p:cNvPicPr>
          <p:nvPr/>
        </p:nvPicPr>
        <p:blipFill>
          <a:blip r:embed="rId4"/>
          <a:stretch>
            <a:fillRect/>
          </a:stretch>
        </p:blipFill>
        <p:spPr>
          <a:xfrm>
            <a:off x="192759" y="4927470"/>
            <a:ext cx="4736699" cy="1671251"/>
          </a:xfrm>
          <a:prstGeom prst="rect">
            <a:avLst/>
          </a:prstGeom>
        </p:spPr>
      </p:pic>
      <p:pic>
        <p:nvPicPr>
          <p:cNvPr id="5" name="Picture 4">
            <a:extLst>
              <a:ext uri="{FF2B5EF4-FFF2-40B4-BE49-F238E27FC236}">
                <a16:creationId xmlns:a16="http://schemas.microsoft.com/office/drawing/2014/main" id="{DBAE5E8E-C5A1-46C6-BD76-B506AA2FB368}"/>
              </a:ext>
            </a:extLst>
          </p:cNvPr>
          <p:cNvPicPr>
            <a:picLocks noChangeAspect="1"/>
          </p:cNvPicPr>
          <p:nvPr/>
        </p:nvPicPr>
        <p:blipFill>
          <a:blip r:embed="rId5"/>
          <a:stretch>
            <a:fillRect/>
          </a:stretch>
        </p:blipFill>
        <p:spPr>
          <a:xfrm>
            <a:off x="838200" y="1569840"/>
            <a:ext cx="3202532" cy="3285356"/>
          </a:xfrm>
          <a:prstGeom prst="rect">
            <a:avLst/>
          </a:prstGeom>
        </p:spPr>
      </p:pic>
      <p:sp>
        <p:nvSpPr>
          <p:cNvPr id="7" name="TextBox 6">
            <a:extLst>
              <a:ext uri="{FF2B5EF4-FFF2-40B4-BE49-F238E27FC236}">
                <a16:creationId xmlns:a16="http://schemas.microsoft.com/office/drawing/2014/main" id="{D4A7DCE9-FFFB-42B0-82DF-F76F9D1D66C9}"/>
              </a:ext>
            </a:extLst>
          </p:cNvPr>
          <p:cNvSpPr txBox="1"/>
          <p:nvPr/>
        </p:nvSpPr>
        <p:spPr>
          <a:xfrm>
            <a:off x="472239" y="1200852"/>
            <a:ext cx="6098344" cy="369332"/>
          </a:xfrm>
          <a:prstGeom prst="rect">
            <a:avLst/>
          </a:prstGeom>
          <a:noFill/>
        </p:spPr>
        <p:txBody>
          <a:bodyPr wrap="square">
            <a:spAutoFit/>
          </a:bodyPr>
          <a:lstStyle/>
          <a:p>
            <a:r>
              <a:rPr lang="en-US" dirty="0"/>
              <a:t>ORI = Originating Agency Identifier </a:t>
            </a:r>
          </a:p>
        </p:txBody>
      </p:sp>
    </p:spTree>
    <p:extLst>
      <p:ext uri="{BB962C8B-B14F-4D97-AF65-F5344CB8AC3E}">
        <p14:creationId xmlns:p14="http://schemas.microsoft.com/office/powerpoint/2010/main" val="3608403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70472-67B4-498A-9A07-78C5053FA0A3}"/>
              </a:ext>
            </a:extLst>
          </p:cNvPr>
          <p:cNvSpPr>
            <a:spLocks noGrp="1"/>
          </p:cNvSpPr>
          <p:nvPr>
            <p:ph type="title"/>
          </p:nvPr>
        </p:nvSpPr>
        <p:spPr/>
        <p:txBody>
          <a:bodyPr/>
          <a:lstStyle/>
          <a:p>
            <a:r>
              <a:rPr lang="en-US" dirty="0"/>
              <a:t>Data - Population</a:t>
            </a:r>
          </a:p>
        </p:txBody>
      </p:sp>
      <p:pic>
        <p:nvPicPr>
          <p:cNvPr id="4" name="Content Placeholder 3">
            <a:extLst>
              <a:ext uri="{FF2B5EF4-FFF2-40B4-BE49-F238E27FC236}">
                <a16:creationId xmlns:a16="http://schemas.microsoft.com/office/drawing/2014/main" id="{F3DBE0C4-91D6-4615-95E8-9FEDC3AD9DA8}"/>
              </a:ext>
            </a:extLst>
          </p:cNvPr>
          <p:cNvPicPr>
            <a:picLocks noGrp="1" noChangeAspect="1"/>
          </p:cNvPicPr>
          <p:nvPr>
            <p:ph idx="1"/>
          </p:nvPr>
        </p:nvPicPr>
        <p:blipFill>
          <a:blip r:embed="rId3"/>
          <a:stretch>
            <a:fillRect/>
          </a:stretch>
        </p:blipFill>
        <p:spPr>
          <a:xfrm>
            <a:off x="3627086" y="1288932"/>
            <a:ext cx="3876049" cy="5459224"/>
          </a:xfrm>
          <a:prstGeom prst="rect">
            <a:avLst/>
          </a:prstGeom>
        </p:spPr>
      </p:pic>
    </p:spTree>
    <p:extLst>
      <p:ext uri="{BB962C8B-B14F-4D97-AF65-F5344CB8AC3E}">
        <p14:creationId xmlns:p14="http://schemas.microsoft.com/office/powerpoint/2010/main" val="3621408836"/>
      </p:ext>
    </p:extLst>
  </p:cSld>
  <p:clrMapOvr>
    <a:masterClrMapping/>
  </p:clrMapOvr>
</p:sld>
</file>

<file path=ppt/theme/theme1.xml><?xml version="1.0" encoding="utf-8"?>
<a:theme xmlns:a="http://schemas.openxmlformats.org/drawingml/2006/main" name="FunkyShapesVTI">
  <a:themeElements>
    <a:clrScheme name="Custom 15">
      <a:dk1>
        <a:sysClr val="windowText" lastClr="000000"/>
      </a:dk1>
      <a:lt1>
        <a:sysClr val="window" lastClr="FFFFFF"/>
      </a:lt1>
      <a:dk2>
        <a:srgbClr val="2D2D2D"/>
      </a:dk2>
      <a:lt2>
        <a:srgbClr val="F3FFF8"/>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VTI" id="{A7F40C41-3FB2-45B0-B0D6-DFB7FDD9B7AD}" vid="{C49381A0-09CD-46EE-B141-E2CDD87ABFE3}"/>
    </a:ext>
  </a:extLst>
</a:theme>
</file>

<file path=ppt/theme/theme2.xml><?xml version="1.0" encoding="utf-8"?>
<a:theme xmlns:a="http://schemas.openxmlformats.org/drawingml/2006/main" name="BrushVTI">
  <a:themeElements>
    <a:clrScheme name="AnalogousFromLightSeedRightStep">
      <a:dk1>
        <a:srgbClr val="000000"/>
      </a:dk1>
      <a:lt1>
        <a:srgbClr val="FFFFFF"/>
      </a:lt1>
      <a:dk2>
        <a:srgbClr val="243041"/>
      </a:dk2>
      <a:lt2>
        <a:srgbClr val="E8E3E2"/>
      </a:lt2>
      <a:accent1>
        <a:srgbClr val="7DA9B1"/>
      </a:accent1>
      <a:accent2>
        <a:srgbClr val="7F98BA"/>
      </a:accent2>
      <a:accent3>
        <a:srgbClr val="9696C6"/>
      </a:accent3>
      <a:accent4>
        <a:srgbClr val="977FBA"/>
      </a:accent4>
      <a:accent5>
        <a:srgbClr val="BD94C5"/>
      </a:accent5>
      <a:accent6>
        <a:srgbClr val="BA7FAB"/>
      </a:accent6>
      <a:hlink>
        <a:srgbClr val="AC7165"/>
      </a:hlink>
      <a:folHlink>
        <a:srgbClr val="7F7F7F"/>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1344</TotalTime>
  <Words>1542</Words>
  <Application>Microsoft Office PowerPoint</Application>
  <PresentationFormat>Widescreen</PresentationFormat>
  <Paragraphs>113</Paragraphs>
  <Slides>24</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Avenir Next LT Pro</vt:lpstr>
      <vt:lpstr>Calibri</vt:lpstr>
      <vt:lpstr>Century Gothic</vt:lpstr>
      <vt:lpstr>Hellbound</vt:lpstr>
      <vt:lpstr>inherit</vt:lpstr>
      <vt:lpstr>Slack-Lato</vt:lpstr>
      <vt:lpstr>FunkyShapesVTI</vt:lpstr>
      <vt:lpstr>BrushVTI</vt:lpstr>
      <vt:lpstr>PowerPoint Presentation</vt:lpstr>
      <vt:lpstr>Motivation</vt:lpstr>
      <vt:lpstr>Select Cities</vt:lpstr>
      <vt:lpstr>Questions</vt:lpstr>
      <vt:lpstr>Brief Summary of Findings</vt:lpstr>
      <vt:lpstr>Data</vt:lpstr>
      <vt:lpstr>Data - Latitude and Longitude</vt:lpstr>
      <vt:lpstr>Data - Crime Data Explorer</vt:lpstr>
      <vt:lpstr>Data - Population</vt:lpstr>
      <vt:lpstr>Data - Hotel</vt:lpstr>
      <vt:lpstr>Visualizations</vt:lpstr>
      <vt:lpstr>Average Hotel Rating per City and Population</vt:lpstr>
      <vt:lpstr>Population 2018, Crime Rates 2019, Hotel Rating</vt:lpstr>
      <vt:lpstr>City Population 2018</vt:lpstr>
      <vt:lpstr>Total Crime Rate in 2019 Per  Police Department</vt:lpstr>
      <vt:lpstr>Type of Crime Occurrences vs Rates</vt:lpstr>
      <vt:lpstr>Boston, Massachusetts  Population – 679,413 vs Charlottesville, Virginia  Population – 47,042</vt:lpstr>
      <vt:lpstr>Total Crime Rate vs Average Hotel Rating</vt:lpstr>
      <vt:lpstr>Total Property Crime Rate vs. Average Hotel Rating</vt:lpstr>
      <vt:lpstr>Total Person Crime Rate vs. Average Hotel Rating</vt:lpstr>
      <vt:lpstr>Total Crime Rate  vs.  Population</vt:lpstr>
      <vt:lpstr>Average Hotel Rating vs. Population </vt:lpstr>
      <vt:lpstr>Summary</vt:lpstr>
      <vt:lpstr>Future Research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Kathy Holiman-Hendrix</dc:creator>
  <cp:lastModifiedBy>Kathy Holiman-Hendrix</cp:lastModifiedBy>
  <cp:revision>61</cp:revision>
  <dcterms:created xsi:type="dcterms:W3CDTF">2020-12-11T20:16:21Z</dcterms:created>
  <dcterms:modified xsi:type="dcterms:W3CDTF">2020-12-17T02:46:29Z</dcterms:modified>
</cp:coreProperties>
</file>